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4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D64C-209C-47E9-9BD0-10070733EABE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C590-36B9-4FA0-B495-6DFC223E9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D64C-209C-47E9-9BD0-10070733EABE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C590-36B9-4FA0-B495-6DFC223E9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D64C-209C-47E9-9BD0-10070733EABE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C590-36B9-4FA0-B495-6DFC223E9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D64C-209C-47E9-9BD0-10070733EABE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C590-36B9-4FA0-B495-6DFC223E9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D64C-209C-47E9-9BD0-10070733EABE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C590-36B9-4FA0-B495-6DFC223E9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D64C-209C-47E9-9BD0-10070733EABE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C590-36B9-4FA0-B495-6DFC223E9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D64C-209C-47E9-9BD0-10070733EABE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C590-36B9-4FA0-B495-6DFC223E9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D64C-209C-47E9-9BD0-10070733EABE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C590-36B9-4FA0-B495-6DFC223E9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D64C-209C-47E9-9BD0-10070733EABE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C590-36B9-4FA0-B495-6DFC223E9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D64C-209C-47E9-9BD0-10070733EABE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C590-36B9-4FA0-B495-6DFC223E9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D64C-209C-47E9-9BD0-10070733EABE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C590-36B9-4FA0-B495-6DFC223E9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6D64C-209C-47E9-9BD0-10070733EABE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0C590-36B9-4FA0-B495-6DFC223E9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_________Microsoft_Office_Word2.docx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nalog.consultant.ru/doc56783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3100408"/>
          </a:xfrm>
        </p:spPr>
        <p:txBody>
          <a:bodyPr>
            <a:normAutofit/>
          </a:bodyPr>
          <a:lstStyle/>
          <a:p>
            <a:r>
              <a:rPr lang="ru-RU" dirty="0" smtClean="0"/>
              <a:t>Правила заполнения </a:t>
            </a:r>
            <a:br>
              <a:rPr lang="ru-RU" dirty="0" smtClean="0"/>
            </a:br>
            <a:r>
              <a:rPr lang="ru-RU" dirty="0" smtClean="0"/>
              <a:t>форм №№ 8 и 33</a:t>
            </a:r>
            <a:br>
              <a:rPr lang="ru-RU" dirty="0" smtClean="0"/>
            </a:br>
            <a:r>
              <a:rPr lang="ru-RU" dirty="0" smtClean="0"/>
              <a:t>и </a:t>
            </a:r>
            <a:br>
              <a:rPr lang="ru-RU" dirty="0" smtClean="0"/>
            </a:br>
            <a:r>
              <a:rPr lang="ru-RU" dirty="0" smtClean="0"/>
              <a:t>типичные ошибки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Главный специалист Федерального центра мониторинга противодействия распространению туберкулеза в РФ 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dirty="0" err="1" smtClean="0">
                <a:solidFill>
                  <a:schemeClr val="tx1"/>
                </a:solidFill>
              </a:rPr>
              <a:t>Гордина</a:t>
            </a:r>
            <a:r>
              <a:rPr lang="ru-RU" b="1" dirty="0" smtClean="0">
                <a:solidFill>
                  <a:schemeClr val="tx1"/>
                </a:solidFill>
              </a:rPr>
              <a:t> Александра Вадимовна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Телефон:  +79099217168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e-mail: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gordina@mednet.ru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714348" y="285728"/>
          <a:ext cx="9368521" cy="2286016"/>
        </p:xfrm>
        <a:graphic>
          <a:graphicData uri="http://schemas.openxmlformats.org/presentationml/2006/ole">
            <p:oleObj spid="_x0000_s24578" name="Документ" r:id="rId3" imgW="10117058" imgH="2467975" progId="Word.Document.12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20" y="2714620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1. Основная проблема – переход по возрасту из детей в подростки и из подростков во взрослые, перешедших по возрасту учитываем как выбывших в своей возрастной категории, а в следующей возрастной категории – как   прибывших. Иначе межгодовой баланс не сходится.</a:t>
            </a:r>
          </a:p>
          <a:p>
            <a:r>
              <a:rPr lang="ru-RU" sz="1400" b="1" dirty="0" smtClean="0"/>
              <a:t>2. Умерших учитываем только из состоявших на учете.</a:t>
            </a:r>
            <a:endParaRPr lang="ru-RU" sz="1400" b="1" dirty="0"/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285720" y="4000504"/>
          <a:ext cx="10114303" cy="819154"/>
        </p:xfrm>
        <a:graphic>
          <a:graphicData uri="http://schemas.openxmlformats.org/presentationml/2006/ole">
            <p:oleObj spid="_x0000_s24579" name="Документ" r:id="rId4" imgW="10214262" imgH="827125" progId="Word.Document.12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8596" y="5143512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400" b="1" dirty="0" smtClean="0"/>
              <a:t>В графах 4,5,6 табл.2310 дополнительно к стр.7 табл.2300 указываются умершие от туберкулеза, не состоявшие на учете в ПТУ МЗ</a:t>
            </a:r>
          </a:p>
          <a:p>
            <a:pPr marL="342900" indent="-342900">
              <a:buAutoNum type="arabicPeriod"/>
            </a:pPr>
            <a:r>
              <a:rPr lang="ru-RU" sz="1400" b="1" dirty="0" smtClean="0"/>
              <a:t>В графах 2 (умерло от ТБ больных ТБ+ВИЧ)и 7(из умерших от других причин, умерло больных  ТБ+ВИЧ)  наоборот, показывают часть больных из строк 7 и 8 табл.2300  </a:t>
            </a:r>
            <a:endParaRPr lang="ru-RU" sz="1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985" y="642918"/>
            <a:ext cx="8917015" cy="3722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79512" y="4643446"/>
            <a:ext cx="87849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400" b="1" dirty="0" smtClean="0"/>
              <a:t>Основная проблема – не сходится межгодовой баланс просто из-за невнимательности.</a:t>
            </a:r>
          </a:p>
          <a:p>
            <a:pPr marL="342900" indent="-342900">
              <a:buAutoNum type="arabicPeriod"/>
            </a:pPr>
            <a:r>
              <a:rPr lang="ru-RU" sz="1400" b="1" dirty="0" smtClean="0"/>
              <a:t>Выявлено больных с активным ТБ из </a:t>
            </a:r>
            <a:r>
              <a:rPr lang="en-US" sz="1400" b="1" dirty="0" smtClean="0"/>
              <a:t>III </a:t>
            </a:r>
            <a:r>
              <a:rPr lang="ru-RU" sz="1400" b="1" dirty="0" smtClean="0"/>
              <a:t>группы табл.2400 стр.3 гр.6 равно табл.2300 стр.2 гр.3 +9 (рецидивы из </a:t>
            </a:r>
            <a:r>
              <a:rPr lang="en-US" sz="1400" b="1" dirty="0" smtClean="0"/>
              <a:t>III </a:t>
            </a:r>
            <a:r>
              <a:rPr lang="ru-RU" sz="1400" b="1" dirty="0" smtClean="0"/>
              <a:t>группы ).</a:t>
            </a:r>
          </a:p>
          <a:p>
            <a:pPr marL="342900" indent="-342900">
              <a:buAutoNum type="arabicPeriod"/>
            </a:pPr>
            <a:r>
              <a:rPr lang="ru-RU" sz="1400" b="1" dirty="0" smtClean="0"/>
              <a:t>Взято в текущем году в </a:t>
            </a:r>
            <a:r>
              <a:rPr lang="en-US" sz="1400" b="1" dirty="0" smtClean="0"/>
              <a:t>III A </a:t>
            </a:r>
            <a:r>
              <a:rPr lang="ru-RU" sz="1400" b="1" dirty="0" smtClean="0"/>
              <a:t>группу строка 8 гр.3 не должно быть меньше, чем в табл.2200 стр.7.</a:t>
            </a:r>
          </a:p>
          <a:p>
            <a:pPr marL="342900" indent="-342900">
              <a:buAutoNum type="arabicPeriod"/>
            </a:pPr>
            <a:endParaRPr lang="ru-RU" sz="1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28604"/>
            <a:ext cx="8794409" cy="2522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57158" y="3143248"/>
            <a:ext cx="842968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400" b="1" dirty="0" smtClean="0"/>
              <a:t>Основная проблема – не сходится межгодовой баланс просто из-за невнимательности.</a:t>
            </a:r>
          </a:p>
          <a:p>
            <a:pPr marL="342900" indent="-342900">
              <a:buAutoNum type="arabicPeriod"/>
            </a:pPr>
            <a:r>
              <a:rPr lang="ru-RU" sz="1400" b="1" dirty="0" smtClean="0"/>
              <a:t>Обследовано на МЛУ (стр.2) баланс не считается.</a:t>
            </a:r>
          </a:p>
          <a:p>
            <a:pPr marL="342900" indent="-342900">
              <a:buAutoNum type="arabicPeriod"/>
            </a:pPr>
            <a:r>
              <a:rPr lang="ru-RU" sz="1400" b="1" dirty="0" smtClean="0"/>
              <a:t>Выявлена МЛУ (стр.3) по вертикали в графах 6-13 может быть больше строки 1 из-за </a:t>
            </a:r>
            <a:r>
              <a:rPr lang="ru-RU" sz="1400" b="1" dirty="0" err="1" smtClean="0"/>
              <a:t>бактериовыделителей</a:t>
            </a:r>
            <a:r>
              <a:rPr lang="ru-RU" sz="1400" b="1" dirty="0" smtClean="0"/>
              <a:t>, выявленных в прошлом году, у которых МЛУ выявлена в отчетном году.</a:t>
            </a:r>
          </a:p>
          <a:p>
            <a:pPr marL="342900" indent="-342900">
              <a:buAutoNum type="arabicPeriod"/>
            </a:pPr>
            <a:r>
              <a:rPr lang="ru-RU" sz="1400" b="1" dirty="0" smtClean="0"/>
              <a:t>Если </a:t>
            </a:r>
            <a:r>
              <a:rPr lang="ru-RU" sz="1400" b="1" dirty="0" err="1" smtClean="0"/>
              <a:t>баклаборатория</a:t>
            </a:r>
            <a:r>
              <a:rPr lang="ru-RU" sz="1400" b="1" dirty="0" smtClean="0"/>
              <a:t> не делает посевы или анализы на ЛЧ, надо это отдельно отметить.</a:t>
            </a:r>
            <a:endParaRPr lang="ru-RU" sz="1400" b="1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81128"/>
            <a:ext cx="10152063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00034" y="5072074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400" b="1" dirty="0" smtClean="0"/>
              <a:t>Обследовано на МБТ (сумма граф 1 и 2) должна быть больше количества в/</a:t>
            </a:r>
            <a:r>
              <a:rPr lang="ru-RU" sz="1400" b="1" dirty="0" err="1" smtClean="0"/>
              <a:t>в</a:t>
            </a:r>
            <a:r>
              <a:rPr lang="ru-RU" sz="1400" b="1" dirty="0" smtClean="0"/>
              <a:t> больных ТОД, т.к. каждого больного положено обследовать и скопией, и посевом.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15016"/>
            <a:ext cx="9223401" cy="435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857224" y="6143644"/>
            <a:ext cx="28657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1.   Обычно </a:t>
            </a:r>
            <a:r>
              <a:rPr lang="ru-RU" sz="1400" b="1" dirty="0"/>
              <a:t>проблем не возникает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548678"/>
          <a:ext cx="8678198" cy="3168352"/>
        </p:xfrm>
        <a:graphic>
          <a:graphicData uri="http://schemas.openxmlformats.org/drawingml/2006/table">
            <a:tbl>
              <a:tblPr/>
              <a:tblGrid>
                <a:gridCol w="3372299"/>
                <a:gridCol w="308639"/>
                <a:gridCol w="767267"/>
                <a:gridCol w="880437"/>
                <a:gridCol w="776473"/>
                <a:gridCol w="880437"/>
                <a:gridCol w="846323"/>
                <a:gridCol w="846323"/>
              </a:tblGrid>
              <a:tr h="172266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b="1" dirty="0">
                          <a:latin typeface="Times New Roman"/>
                          <a:ea typeface="Times New Roman"/>
                          <a:cs typeface="Times New Roman"/>
                        </a:rPr>
                        <a:t>Вид помощи</a:t>
                      </a: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№ стро-ки</a:t>
                      </a:r>
                    </a:p>
                  </a:txBody>
                  <a:tcPr marL="41921" marR="41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Больных, состоящих на учете всего</a:t>
                      </a:r>
                    </a:p>
                  </a:txBody>
                  <a:tcPr marL="41921" marR="41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из них с впервые в жизни установленным диагнозом</a:t>
                      </a:r>
                    </a:p>
                  </a:txBody>
                  <a:tcPr marL="41921" marR="41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22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41921" marR="41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из них: </a:t>
                      </a:r>
                    </a:p>
                  </a:txBody>
                  <a:tcPr marL="41921" marR="41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41921" marR="41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</a:p>
                  </a:txBody>
                  <a:tcPr marL="41921" marR="41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5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детей до 14 лет</a:t>
                      </a:r>
                    </a:p>
                  </a:txBody>
                  <a:tcPr marL="41921" marR="41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подростков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 15-17 лет</a:t>
                      </a:r>
                    </a:p>
                  </a:txBody>
                  <a:tcPr marL="41921" marR="41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детей до 14 лет</a:t>
                      </a:r>
                    </a:p>
                  </a:txBody>
                  <a:tcPr marL="41921" marR="41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подростков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15-17 лет</a:t>
                      </a:r>
                    </a:p>
                  </a:txBody>
                  <a:tcPr marL="41921" marR="41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1921" marR="41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1921" marR="41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1921" marR="41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1921" marR="41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41921" marR="41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1921" marR="41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1921" marR="41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41921" marR="41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Calibri"/>
                          <a:ea typeface="Times New Roman"/>
                          <a:cs typeface="Times New Roman"/>
                        </a:rPr>
                        <a:t>Госпитализировано всего</a:t>
                      </a: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147236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4175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1534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63862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3029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1160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 marL="144145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из них бактериовыделителей</a:t>
                      </a: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74150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174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343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31605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151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287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в том числе в дневные стационары  (из строки 01)</a:t>
                      </a: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11649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4923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в том числе в санатории  (из строки 01)</a:t>
                      </a: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14365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961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232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3096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472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Применены хирургические  методы лечения (всего)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13495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113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116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5319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по поводу туберкулеза органов дыхания </a:t>
                      </a: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06</a:t>
                      </a: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12388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104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4766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  из них по поводу ФКТ легких</a:t>
                      </a: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07</a:t>
                      </a: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1608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155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костно-суставного  туберкулеза</a:t>
                      </a: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08</a:t>
                      </a: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600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254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туберкулеза мочеполовых органов</a:t>
                      </a:r>
                      <a:endParaRPr lang="ru-RU" sz="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09</a:t>
                      </a: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264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146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  из них с туберкулезом женских половых органов</a:t>
                      </a: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туберкулеза периферических лимфатических узлов</a:t>
                      </a: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325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185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Умерло в стационаре от туберкулеза больных, состоявших на  учете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8683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1699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188640"/>
            <a:ext cx="2215702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Больничная и санаторная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помощь 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2600)																		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Код по ОКЕИ: человек - 792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3861048"/>
            <a:ext cx="89644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400" b="1" dirty="0" smtClean="0"/>
              <a:t>Таблица составлена наоборот сначала про контингенты, а потом про в/</a:t>
            </a:r>
            <a:r>
              <a:rPr lang="ru-RU" sz="1400" b="1" dirty="0" err="1" smtClean="0"/>
              <a:t>в</a:t>
            </a:r>
            <a:r>
              <a:rPr lang="ru-RU" sz="1400" b="1" dirty="0" smtClean="0"/>
              <a:t>. </a:t>
            </a:r>
            <a:r>
              <a:rPr lang="ru-RU" sz="1400" b="1" dirty="0" smtClean="0"/>
              <a:t> Иногда </a:t>
            </a:r>
            <a:r>
              <a:rPr lang="ru-RU" sz="1400" b="1" dirty="0" smtClean="0"/>
              <a:t>путают.</a:t>
            </a:r>
          </a:p>
          <a:p>
            <a:pPr marL="342900" indent="-342900">
              <a:buAutoNum type="arabicPeriod"/>
            </a:pPr>
            <a:r>
              <a:rPr lang="ru-RU" sz="1400" b="1" dirty="0" smtClean="0"/>
              <a:t>Госпитализировано всего (строка 1) указываются люди, а не госпитализации. </a:t>
            </a:r>
          </a:p>
          <a:p>
            <a:pPr marL="342900" indent="-342900"/>
            <a:r>
              <a:rPr lang="ru-RU" sz="1400" b="1" dirty="0" smtClean="0"/>
              <a:t>         Один и тот же человек может быть госпитализирован сначала в стационар, потом в дневной стационар, потом в санаторий.  Показывать в строках (1,3,4) людей отдельно. Ничего не суммировать.</a:t>
            </a:r>
          </a:p>
          <a:p>
            <a:pPr marL="342900" indent="-342900">
              <a:buFontTx/>
              <a:buAutoNum type="arabicPeriod" startAt="3"/>
            </a:pPr>
            <a:r>
              <a:rPr lang="ru-RU" sz="1400" b="1" dirty="0" smtClean="0"/>
              <a:t>В отличие от табл.2130, в строке 4 пишем всех, прошедших санаторное лечение, а не только больных ТОД.</a:t>
            </a:r>
          </a:p>
          <a:p>
            <a:pPr marL="342900" indent="-342900">
              <a:buAutoNum type="arabicPeriod" startAt="3"/>
            </a:pPr>
            <a:r>
              <a:rPr lang="ru-RU" sz="1400" b="1" dirty="0" smtClean="0"/>
              <a:t>Хирургия (стр.5) тоже люди, а одному человеку можно сделать много операций по поводу разных локализаций, т.е. тоже пишем в каждую строку (6-11) людей, а не операции.</a:t>
            </a:r>
          </a:p>
          <a:p>
            <a:pPr marL="342900" indent="-342900">
              <a:buAutoNum type="arabicPeriod" startAt="3"/>
            </a:pPr>
            <a:r>
              <a:rPr lang="ru-RU" sz="1400" b="1" dirty="0" smtClean="0"/>
              <a:t>Умерло в стационаре от туберкулеза </a:t>
            </a:r>
            <a:r>
              <a:rPr lang="ru-RU" sz="1400" b="1" dirty="0" smtClean="0"/>
              <a:t>из состоявших на учете – </a:t>
            </a:r>
            <a:r>
              <a:rPr lang="ru-RU" sz="1400" b="1" dirty="0" smtClean="0"/>
              <a:t>это часть из табл.2300 стр.7</a:t>
            </a:r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05264"/>
            <a:ext cx="9648007" cy="644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827584" y="6381328"/>
            <a:ext cx="4101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1. </a:t>
            </a:r>
            <a:r>
              <a:rPr lang="ru-RU" sz="1400" b="1" dirty="0" smtClean="0"/>
              <a:t>Заполняют только те, кто использует этот метод</a:t>
            </a:r>
            <a:endParaRPr lang="ru-RU" sz="14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342" y="377959"/>
            <a:ext cx="8639130" cy="4203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79512" y="4509120"/>
            <a:ext cx="896448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400" b="1" dirty="0" smtClean="0"/>
              <a:t>Главное – правильно посчитать количество больных из формы прошлого года в строке 1.</a:t>
            </a:r>
          </a:p>
          <a:p>
            <a:pPr marL="342900" indent="-342900">
              <a:buAutoNum type="arabicPeriod"/>
            </a:pPr>
            <a:r>
              <a:rPr lang="ru-RU" sz="1400" b="1" dirty="0" smtClean="0"/>
              <a:t>Впервые выявленные больные ТОД  (графы 3,5,6) берутся соответственно из табл.2100 строк 1,4, </a:t>
            </a:r>
            <a:r>
              <a:rPr lang="ru-RU" sz="1400" b="1" dirty="0" smtClean="0"/>
              <a:t>5 </a:t>
            </a:r>
          </a:p>
          <a:p>
            <a:pPr marL="342900" indent="-342900"/>
            <a:r>
              <a:rPr lang="ru-RU" sz="1400" b="1" dirty="0" smtClean="0"/>
              <a:t> </a:t>
            </a:r>
            <a:r>
              <a:rPr lang="ru-RU" sz="1400" b="1" dirty="0" smtClean="0"/>
              <a:t>        </a:t>
            </a:r>
            <a:r>
              <a:rPr lang="ru-RU" sz="1400" b="1" dirty="0" smtClean="0"/>
              <a:t>гр.4 </a:t>
            </a:r>
            <a:r>
              <a:rPr lang="ru-RU" sz="1400" b="1" dirty="0" smtClean="0"/>
              <a:t>прошлого года, а гр.4 из табл.2500 стр.1  гр.3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ru-RU" sz="1400" b="1" dirty="0" smtClean="0"/>
              <a:t>Рецидивы всего </a:t>
            </a:r>
            <a:r>
              <a:rPr lang="ru-RU" sz="1400" b="1" dirty="0" smtClean="0"/>
              <a:t>- из </a:t>
            </a:r>
            <a:r>
              <a:rPr lang="ru-RU" sz="1400" b="1" dirty="0" smtClean="0"/>
              <a:t>табл.2300 стр.1 гр.3 прошлого года.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ru-RU" sz="1400" b="1" dirty="0" smtClean="0"/>
              <a:t>Рецидивы </a:t>
            </a:r>
            <a:r>
              <a:rPr lang="ru-RU" sz="1400" b="1" dirty="0" err="1" smtClean="0"/>
              <a:t>бактериовыделители</a:t>
            </a:r>
            <a:r>
              <a:rPr lang="ru-RU" sz="1400" b="1" dirty="0" smtClean="0"/>
              <a:t> - </a:t>
            </a:r>
            <a:r>
              <a:rPr lang="ru-RU" sz="1400" b="1" dirty="0" smtClean="0"/>
              <a:t>из </a:t>
            </a:r>
            <a:r>
              <a:rPr lang="ru-RU" sz="1400" b="1" dirty="0" smtClean="0"/>
              <a:t>табл.2500 сумма граф 9 и 10 из строки 1 (из </a:t>
            </a:r>
            <a:r>
              <a:rPr lang="en-US" sz="1400" b="1" dirty="0" smtClean="0"/>
              <a:t>III </a:t>
            </a:r>
            <a:r>
              <a:rPr lang="ru-RU" sz="1400" b="1" dirty="0" smtClean="0"/>
              <a:t>группы и из снятых с учета) прошлого года. 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ru-RU" sz="1400" b="1" dirty="0" smtClean="0"/>
              <a:t>Переведено в </a:t>
            </a:r>
            <a:r>
              <a:rPr lang="en-US" sz="1400" b="1" dirty="0" smtClean="0"/>
              <a:t>III </a:t>
            </a:r>
            <a:r>
              <a:rPr lang="ru-RU" sz="1400" b="1" dirty="0" smtClean="0"/>
              <a:t>группу (стр8) меньше разницы строк (1-2-3-4–5</a:t>
            </a:r>
            <a:r>
              <a:rPr lang="ru-RU" sz="1400" b="1" dirty="0" smtClean="0"/>
              <a:t>).</a:t>
            </a:r>
            <a:endParaRPr lang="ru-RU" sz="1400" b="1" dirty="0" smtClean="0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165304"/>
            <a:ext cx="10152063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827584" y="6381328"/>
            <a:ext cx="28657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1.   Обычно </a:t>
            </a:r>
            <a:r>
              <a:rPr lang="ru-RU" sz="1400" b="1" dirty="0"/>
              <a:t>проблем не возникает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7"/>
            <a:ext cx="1011713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611560" y="2780928"/>
            <a:ext cx="770485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400" b="1" dirty="0" smtClean="0"/>
              <a:t>Данные заполняются из </a:t>
            </a:r>
            <a:r>
              <a:rPr lang="ru-RU" sz="1600" dirty="0" smtClean="0"/>
              <a:t> </a:t>
            </a:r>
            <a:r>
              <a:rPr lang="ru-RU" sz="1400" b="1" dirty="0" smtClean="0"/>
              <a:t>ф. </a:t>
            </a:r>
            <a:r>
              <a:rPr lang="ru-RU" sz="1400" b="1" dirty="0" smtClean="0"/>
              <a:t>№ 081/у «Медицинская карта больного туберкулёзом</a:t>
            </a:r>
            <a:r>
              <a:rPr lang="ru-RU" sz="1400" b="1" dirty="0" smtClean="0"/>
              <a:t>», </a:t>
            </a:r>
          </a:p>
          <a:p>
            <a:pPr marL="342900" indent="-342900"/>
            <a:r>
              <a:rPr lang="ru-RU" sz="1400" b="1" dirty="0" smtClean="0"/>
              <a:t> </a:t>
            </a:r>
            <a:r>
              <a:rPr lang="ru-RU" sz="1400" b="1" dirty="0" smtClean="0"/>
              <a:t>        т.к. ф.030-4/у на этих больных не заводится.</a:t>
            </a:r>
            <a:endParaRPr lang="ru-RU" sz="1400" b="1" dirty="0" smtClean="0"/>
          </a:p>
          <a:p>
            <a:pPr marL="342900" indent="-342900">
              <a:buFont typeface="+mj-lt"/>
              <a:buAutoNum type="arabicPeriod" startAt="2"/>
            </a:pPr>
            <a:r>
              <a:rPr lang="ru-RU" sz="1400" b="1" dirty="0" smtClean="0"/>
              <a:t>Часто, после выявления ТБ при получении справки для поступления на работу, этих больных высылают из субъекта и дальше про них ничего не известно. </a:t>
            </a:r>
          </a:p>
          <a:p>
            <a:pPr marL="342900" indent="-342900"/>
            <a:r>
              <a:rPr lang="ru-RU" sz="1400" b="1" dirty="0" smtClean="0"/>
              <a:t> </a:t>
            </a:r>
            <a:r>
              <a:rPr lang="ru-RU" sz="1400" b="1" dirty="0" smtClean="0"/>
              <a:t>        </a:t>
            </a:r>
            <a:r>
              <a:rPr lang="ru-RU" sz="1400" b="1" dirty="0" smtClean="0"/>
              <a:t>Многие субъекты даже не включают их в ф.8, т.к. не заполняют на них ф.089/у.</a:t>
            </a:r>
            <a:endParaRPr lang="ru-RU" sz="1400" b="1" dirty="0" smtClean="0"/>
          </a:p>
          <a:p>
            <a:pPr marL="342900" indent="-342900">
              <a:buFont typeface="+mj-lt"/>
              <a:buAutoNum type="arabicPeriod" startAt="3"/>
            </a:pPr>
            <a:r>
              <a:rPr lang="ru-RU" sz="1400" b="1" dirty="0" smtClean="0"/>
              <a:t>Если больной все-таки лечился в данном учреждении, то его учитывают в строках 3-5.</a:t>
            </a:r>
            <a:endParaRPr lang="ru-RU" sz="1400" b="1" dirty="0" smtClean="0"/>
          </a:p>
          <a:p>
            <a:pPr marL="342900" indent="-342900">
              <a:buAutoNum type="arabicPeriod" startAt="3"/>
            </a:pPr>
            <a:r>
              <a:rPr lang="ru-RU" sz="1400" b="1" dirty="0" smtClean="0"/>
              <a:t>Если </a:t>
            </a:r>
            <a:r>
              <a:rPr lang="ru-RU" sz="1400" b="1" dirty="0" smtClean="0"/>
              <a:t>больной умер во время лечения или без лечения, но диспансеру известно, что болел, то включаем его в строки 6 (всего) и 7(в стационаре).</a:t>
            </a:r>
          </a:p>
          <a:p>
            <a:pPr marL="342900" indent="-342900">
              <a:buAutoNum type="arabicPeriod" startAt="3"/>
            </a:pPr>
            <a:r>
              <a:rPr lang="ru-RU" sz="1400" b="1" dirty="0" smtClean="0"/>
              <a:t>Данные о смерти из строки 6 включаются в </a:t>
            </a:r>
            <a:r>
              <a:rPr lang="ru-RU" sz="1400" b="1" dirty="0" smtClean="0"/>
              <a:t>табл.2310</a:t>
            </a:r>
            <a:r>
              <a:rPr lang="ru-RU" sz="1400" b="1" dirty="0" smtClean="0"/>
              <a:t> строку1 графы 4-6 табл. </a:t>
            </a:r>
          </a:p>
          <a:p>
            <a:pPr marL="342900" indent="-342900">
              <a:buFontTx/>
              <a:buAutoNum type="arabicPeriod" startAt="3"/>
            </a:pPr>
            <a:r>
              <a:rPr lang="ru-RU" sz="1400" b="1" dirty="0" smtClean="0"/>
              <a:t>Данные о смерти </a:t>
            </a:r>
            <a:r>
              <a:rPr lang="ru-RU" sz="1400" b="1" dirty="0" smtClean="0"/>
              <a:t>в стационаре из </a:t>
            </a:r>
            <a:r>
              <a:rPr lang="ru-RU" sz="1400" b="1" dirty="0" smtClean="0"/>
              <a:t>строки </a:t>
            </a:r>
            <a:r>
              <a:rPr lang="ru-RU" sz="1400" b="1" dirty="0" smtClean="0"/>
              <a:t>7 </a:t>
            </a:r>
            <a:r>
              <a:rPr lang="ru-RU" sz="1400" b="1" dirty="0" smtClean="0"/>
              <a:t>включаются в  табл.2610 </a:t>
            </a:r>
            <a:r>
              <a:rPr lang="ru-RU" sz="1400" b="1" dirty="0" smtClean="0"/>
              <a:t>строку </a:t>
            </a:r>
            <a:r>
              <a:rPr lang="ru-RU" sz="1400" b="1" dirty="0" smtClean="0"/>
              <a:t>1 графы </a:t>
            </a:r>
            <a:r>
              <a:rPr lang="ru-RU" sz="1400" b="1" dirty="0" smtClean="0"/>
              <a:t>1-3 </a:t>
            </a:r>
          </a:p>
          <a:p>
            <a:pPr marL="342900" indent="-342900"/>
            <a:r>
              <a:rPr lang="ru-RU" sz="1400" b="1" dirty="0" smtClean="0"/>
              <a:t> </a:t>
            </a:r>
            <a:r>
              <a:rPr lang="ru-RU" sz="1400" b="1" dirty="0" smtClean="0"/>
              <a:t>        из </a:t>
            </a:r>
            <a:r>
              <a:rPr lang="ru-RU" sz="1400" b="1" dirty="0" smtClean="0"/>
              <a:t>раздела 6 «Больничная и санаторная помощь</a:t>
            </a:r>
            <a:r>
              <a:rPr lang="ru-RU" sz="1400" b="1" dirty="0" smtClean="0"/>
              <a:t>»</a:t>
            </a:r>
            <a:endParaRPr lang="ru-RU" sz="1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5301208"/>
            <a:ext cx="8748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(2610)  Кроме того, умерло от туберкулеза в туберкулезном стационаре больных, не состоявших на учете: взрослых  </a:t>
            </a:r>
            <a:r>
              <a:rPr lang="ru-RU" sz="1200" b="1" dirty="0" smtClean="0"/>
              <a:t>1___подростков </a:t>
            </a:r>
            <a:r>
              <a:rPr lang="ru-RU" sz="1200" b="1" dirty="0" smtClean="0"/>
              <a:t>15-17 лет </a:t>
            </a:r>
            <a:r>
              <a:rPr lang="ru-RU" sz="1200" b="1" dirty="0" smtClean="0"/>
              <a:t>2_______ детей </a:t>
            </a:r>
            <a:r>
              <a:rPr lang="ru-RU" sz="1200" b="1" dirty="0" smtClean="0"/>
              <a:t>0 -14 лет   </a:t>
            </a:r>
            <a:r>
              <a:rPr lang="ru-RU" sz="1200" b="1" dirty="0" smtClean="0"/>
              <a:t>3_________ </a:t>
            </a:r>
            <a:endParaRPr lang="ru-RU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5877272"/>
            <a:ext cx="81369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400" b="1" dirty="0" smtClean="0"/>
              <a:t>Если ФМБА имеет свои </a:t>
            </a:r>
            <a:r>
              <a:rPr lang="ru-RU" sz="1400" b="1" dirty="0" err="1" smtClean="0"/>
              <a:t>тубучреждения</a:t>
            </a:r>
            <a:r>
              <a:rPr lang="ru-RU" sz="1400" b="1" dirty="0" smtClean="0"/>
              <a:t> и там лечит, то их больные в ф.33 не включаются.</a:t>
            </a:r>
          </a:p>
          <a:p>
            <a:pPr marL="342900" indent="-342900"/>
            <a:r>
              <a:rPr lang="ru-RU" sz="1400" b="1" dirty="0" smtClean="0"/>
              <a:t> </a:t>
            </a:r>
            <a:r>
              <a:rPr lang="ru-RU" sz="1400" b="1" dirty="0" smtClean="0"/>
              <a:t>        Если больные, живущие в населенных пунктах, относящихся к ФМБА, лечатся в диспансере  или стационаре МЗ, и наблюдаются в ПТД МЗ, то они  включаются в ф.33, как состоящие на учете.   </a:t>
            </a:r>
            <a:endParaRPr lang="ru-RU" sz="14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Формы 2-ТБ, 7-ТБ, 8-ТБ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88925" y="1484313"/>
            <a:ext cx="8626475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/>
              <a:t>Подаются по одному экземпляру каждой формы раздельно по гражданскому сектору и ФСИН. Подписываются главным внештатным фтизиатром субъекта Федерации и заверяются печатью. Всего 6 документов:</a:t>
            </a:r>
          </a:p>
          <a:p>
            <a:pPr>
              <a:buFontTx/>
              <a:buChar char="-"/>
            </a:pPr>
            <a:r>
              <a:rPr lang="ru-RU" dirty="0"/>
              <a:t>форма 2-ТБ по гражданскому сектору – 1 экз.</a:t>
            </a:r>
          </a:p>
          <a:p>
            <a:pPr>
              <a:buFontTx/>
              <a:buChar char="-"/>
            </a:pPr>
            <a:r>
              <a:rPr lang="ru-RU" dirty="0"/>
              <a:t>форма 2-ТБ по ФСИН – 1 экз.</a:t>
            </a:r>
          </a:p>
          <a:p>
            <a:pPr>
              <a:buFontTx/>
              <a:buChar char="-"/>
            </a:pPr>
            <a:r>
              <a:rPr lang="ru-RU" dirty="0"/>
              <a:t>форма 7-ТБ по гражданскому сектору – 1 экз.</a:t>
            </a:r>
          </a:p>
          <a:p>
            <a:pPr>
              <a:buFontTx/>
              <a:buChar char="-"/>
            </a:pPr>
            <a:r>
              <a:rPr lang="ru-RU" dirty="0"/>
              <a:t>форма 7-ТБ по ФСИН – 1 экз.</a:t>
            </a:r>
          </a:p>
          <a:p>
            <a:pPr>
              <a:buFontTx/>
              <a:buChar char="-"/>
            </a:pPr>
            <a:r>
              <a:rPr lang="ru-RU" dirty="0"/>
              <a:t>форма 8-ТБ по гражданскому сектору – 1 экз.</a:t>
            </a:r>
          </a:p>
          <a:p>
            <a:pPr>
              <a:buFontTx/>
              <a:buChar char="-"/>
            </a:pPr>
            <a:r>
              <a:rPr lang="ru-RU" dirty="0"/>
              <a:t>форма 8-ТБ по ФСИН – 1 экз.</a:t>
            </a:r>
          </a:p>
          <a:p>
            <a:endParaRPr lang="ru-RU" dirty="0"/>
          </a:p>
          <a:p>
            <a:r>
              <a:rPr lang="ru-RU" dirty="0"/>
              <a:t>Сведения по ФМБА включаются в форму гражданского сектора.</a:t>
            </a:r>
          </a:p>
          <a:p>
            <a:endParaRPr lang="ru-RU" dirty="0"/>
          </a:p>
          <a:p>
            <a:r>
              <a:rPr lang="ru-RU" dirty="0"/>
              <a:t>Контакты: </a:t>
            </a:r>
            <a:r>
              <a:rPr lang="ru-RU" dirty="0" err="1"/>
              <a:t>Стерликов</a:t>
            </a:r>
            <a:r>
              <a:rPr lang="ru-RU" dirty="0"/>
              <a:t> Сергей Александрович</a:t>
            </a:r>
          </a:p>
          <a:p>
            <a:r>
              <a:rPr lang="ru-RU" dirty="0"/>
              <a:t>тел.: +</a:t>
            </a:r>
            <a:r>
              <a:rPr lang="ru-RU" dirty="0" smtClean="0"/>
              <a:t>7 495 </a:t>
            </a:r>
            <a:r>
              <a:rPr lang="ru-RU" dirty="0"/>
              <a:t>507-82-21</a:t>
            </a:r>
          </a:p>
          <a:p>
            <a:r>
              <a:rPr lang="en-US" dirty="0"/>
              <a:t>e-mail:</a:t>
            </a:r>
            <a:r>
              <a:rPr lang="ru-RU" dirty="0"/>
              <a:t> </a:t>
            </a:r>
            <a:r>
              <a:rPr lang="en-US" dirty="0"/>
              <a:t>sterlikov@list.ru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Ф.8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Составляется головным ПТУ субъекта РФ, ведущим территориальный регистр (картотеку) больных туберкулезом,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b="1" u="sng" dirty="0" smtClean="0"/>
              <a:t>только</a:t>
            </a:r>
            <a:r>
              <a:rPr lang="ru-RU" u="sng" dirty="0" smtClean="0"/>
              <a:t> </a:t>
            </a:r>
            <a:r>
              <a:rPr lang="ru-RU" b="1" u="sng" dirty="0" smtClean="0"/>
              <a:t>на основе извещения ф.089у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 smtClean="0"/>
              <a:t>   которое заполняется на каждого впервые выявленного больного туберкулезом или рецидив и </a:t>
            </a:r>
            <a:r>
              <a:rPr lang="ru-RU" b="1" u="sng" dirty="0" smtClean="0"/>
              <a:t>присылается</a:t>
            </a:r>
            <a:r>
              <a:rPr lang="ru-RU" dirty="0" smtClean="0"/>
              <a:t>  в головное ПТУ </a:t>
            </a:r>
            <a:r>
              <a:rPr lang="ru-RU" b="1" u="sng" dirty="0" smtClean="0"/>
              <a:t>медучреждениями любой подчиненности</a:t>
            </a:r>
            <a:r>
              <a:rPr lang="ru-RU" dirty="0" smtClean="0"/>
              <a:t> (Минздрав, ФСИН, ФМБА, МО, ФМС, РЖД, </a:t>
            </a:r>
            <a:r>
              <a:rPr lang="ru-RU" dirty="0" err="1" smtClean="0"/>
              <a:t>психинтернат</a:t>
            </a:r>
            <a:r>
              <a:rPr lang="ru-RU" dirty="0" smtClean="0"/>
              <a:t>, детский дом и т.д. и т.п.)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28"/>
            <a:ext cx="914400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42844" y="5357826"/>
            <a:ext cx="88583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1. Сумма строк 9-10 и 11-12 больше общего числа впервые выявленных </a:t>
            </a:r>
            <a:r>
              <a:rPr lang="ru-RU" sz="1400" b="1" dirty="0" err="1" smtClean="0"/>
              <a:t>бактериовыделителей</a:t>
            </a:r>
            <a:r>
              <a:rPr lang="ru-RU" sz="1400" b="1" dirty="0" smtClean="0"/>
              <a:t>.</a:t>
            </a:r>
          </a:p>
          <a:p>
            <a:r>
              <a:rPr lang="ru-RU" sz="1400" b="1" dirty="0" smtClean="0"/>
              <a:t>2. Сумма по нозологиям </a:t>
            </a:r>
            <a:r>
              <a:rPr lang="ru-RU" sz="1400" b="1" dirty="0" err="1" smtClean="0"/>
              <a:t>внелегочного</a:t>
            </a:r>
            <a:r>
              <a:rPr lang="ru-RU" sz="1400" b="1" dirty="0" smtClean="0"/>
              <a:t> туберкулеза (стр.17-25) меньше, чем всего (стр.15-16), </a:t>
            </a:r>
          </a:p>
          <a:p>
            <a:r>
              <a:rPr lang="ru-RU" sz="1400" b="1" dirty="0" smtClean="0"/>
              <a:t>        т.к. перечислены не все возможные локализации.</a:t>
            </a:r>
          </a:p>
          <a:p>
            <a:r>
              <a:rPr lang="ru-RU" sz="1400" b="1" dirty="0" smtClean="0"/>
              <a:t>3. Обязательно заполнять строки ФСИН (30-31), иностранцы (28-29), БОМЖ (32).</a:t>
            </a:r>
          </a:p>
          <a:p>
            <a:r>
              <a:rPr lang="ru-RU" sz="1400" b="1" dirty="0" smtClean="0"/>
              <a:t>4. Если больной выявлен посмертно и одновременно он иностранец или из ФСИН, или БОМЖ,</a:t>
            </a:r>
          </a:p>
          <a:p>
            <a:r>
              <a:rPr lang="ru-RU" sz="1400" b="1" dirty="0" smtClean="0"/>
              <a:t>       то указывать его только один раз в строках 33-34 – посмертное выявление.</a:t>
            </a:r>
            <a:endParaRPr lang="ru-RU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714744" y="0"/>
            <a:ext cx="1508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Таблица 1000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357950" y="4929198"/>
            <a:ext cx="98296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Ж                       34</a:t>
            </a:r>
            <a:endParaRPr lang="ru-RU" sz="9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31840" y="404664"/>
            <a:ext cx="2914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Таблица 1000 продолжение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80728"/>
            <a:ext cx="8070838" cy="1059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85688" y="2060848"/>
            <a:ext cx="8606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5. Рецидивы (стр.35-36) не включаются в строки 1-2.</a:t>
            </a:r>
          </a:p>
          <a:p>
            <a:r>
              <a:rPr lang="ru-RU" sz="1400" b="1" dirty="0" smtClean="0"/>
              <a:t>6. </a:t>
            </a:r>
            <a:r>
              <a:rPr lang="ru-RU" sz="1400" b="1" dirty="0" err="1" smtClean="0"/>
              <a:t>Бактериовыделители</a:t>
            </a:r>
            <a:r>
              <a:rPr lang="ru-RU" sz="1400" b="1" dirty="0" smtClean="0"/>
              <a:t> (стр.37-38) указываются 1 раз, а не так, как у впервые выявленных.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5013176"/>
            <a:ext cx="878687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7. Жители других территорий включают как иностранцев (стр.28-29), так и жителей других субъектов РФ </a:t>
            </a:r>
          </a:p>
          <a:p>
            <a:r>
              <a:rPr lang="ru-RU" sz="1400" b="1" dirty="0" smtClean="0"/>
              <a:t>8. При проверке баланса между 8 и 33 формой разница получается за счет больных из МО, ФМБА и других ведомств, имеющих свои </a:t>
            </a:r>
            <a:r>
              <a:rPr lang="ru-RU" sz="1400" b="1" dirty="0" err="1" smtClean="0"/>
              <a:t>тубучреждения</a:t>
            </a:r>
            <a:r>
              <a:rPr lang="ru-RU" sz="1400" b="1" dirty="0" smtClean="0"/>
              <a:t>, исключая ФСИН.</a:t>
            </a:r>
            <a:endParaRPr lang="ru-RU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131840" y="2636912"/>
            <a:ext cx="1508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Таблица 1001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796136" y="3284984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140968"/>
            <a:ext cx="9612313" cy="1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3140968"/>
            <a:ext cx="9612313" cy="1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8" name="Прямая соединительная линия 17"/>
          <p:cNvCxnSpPr/>
          <p:nvPr/>
        </p:nvCxnSpPr>
        <p:spPr>
          <a:xfrm>
            <a:off x="7596336" y="3284984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131840" y="4077072"/>
            <a:ext cx="1508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Таблица 1002</a:t>
            </a:r>
            <a:endParaRPr lang="ru-RU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4725144"/>
            <a:ext cx="9612313" cy="1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5" name="Прямая соединительная линия 24"/>
          <p:cNvCxnSpPr/>
          <p:nvPr/>
        </p:nvCxnSpPr>
        <p:spPr>
          <a:xfrm>
            <a:off x="4067944" y="4869160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627784" y="3501008"/>
            <a:ext cx="26475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Обычно проблем не возникает.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Типичные ошибки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 заполнены строки ФСИН</a:t>
            </a:r>
          </a:p>
          <a:p>
            <a:r>
              <a:rPr lang="ru-RU" dirty="0" smtClean="0"/>
              <a:t>Двойной учет посмертно выявленных</a:t>
            </a:r>
          </a:p>
          <a:p>
            <a:r>
              <a:rPr lang="ru-RU" dirty="0" smtClean="0"/>
              <a:t>Неправильное формирование строки «Жители других территорий»</a:t>
            </a:r>
          </a:p>
          <a:p>
            <a:r>
              <a:rPr lang="ru-RU" dirty="0" smtClean="0"/>
              <a:t>Попытка подогнать значения строк по выявлению </a:t>
            </a:r>
            <a:r>
              <a:rPr lang="ru-RU" dirty="0" err="1" smtClean="0"/>
              <a:t>бактериовыделителей</a:t>
            </a:r>
            <a:r>
              <a:rPr lang="ru-RU" dirty="0" smtClean="0"/>
              <a:t> среди в/</a:t>
            </a:r>
            <a:r>
              <a:rPr lang="ru-RU" dirty="0" err="1" smtClean="0"/>
              <a:t>в</a:t>
            </a:r>
            <a:r>
              <a:rPr lang="ru-RU" dirty="0" smtClean="0"/>
              <a:t> так, чтобы сумма выявления равнялась количеству </a:t>
            </a:r>
            <a:r>
              <a:rPr lang="ru-RU" dirty="0" err="1" smtClean="0"/>
              <a:t>людей-бактериовыделителей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57232"/>
            <a:ext cx="9144000" cy="5857916"/>
          </a:xfrm>
        </p:spPr>
        <p:txBody>
          <a:bodyPr>
            <a:normAutofit fontScale="90000"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3300" dirty="0" smtClean="0"/>
              <a:t>           </a:t>
            </a:r>
            <a:r>
              <a:rPr lang="ru-RU" sz="3100" dirty="0" smtClean="0"/>
              <a:t>Составляется головным ПТУ субъекта РФ суммированием данных из форм, присланных районными ПТД и другими учреждениями МЗ РФ, имеющими </a:t>
            </a:r>
            <a:r>
              <a:rPr lang="ru-RU" sz="3100" dirty="0"/>
              <a:t>фтизиатрические отделения (</a:t>
            </a:r>
            <a:r>
              <a:rPr lang="ru-RU" sz="3100" dirty="0" smtClean="0"/>
              <a:t>кабинеты)</a:t>
            </a:r>
            <a:br>
              <a:rPr lang="ru-RU" sz="3100" dirty="0" smtClean="0"/>
            </a:br>
            <a:r>
              <a:rPr lang="ru-RU" sz="3100" b="1" dirty="0" smtClean="0"/>
              <a:t>на основе «Карты диспансерного наблюдения» ф.030-4у</a:t>
            </a:r>
            <a:r>
              <a:rPr lang="ru-RU" sz="3100" dirty="0" smtClean="0"/>
              <a:t>, в которой нет сведений </a:t>
            </a:r>
            <a:r>
              <a:rPr lang="ru-RU" sz="3000" dirty="0" smtClean="0"/>
              <a:t>  о методе выявления туберкулеза,</a:t>
            </a:r>
            <a:r>
              <a:rPr lang="ru-RU" sz="3300" dirty="0" smtClean="0"/>
              <a:t/>
            </a:r>
            <a:br>
              <a:rPr lang="ru-RU" sz="3300" dirty="0" smtClean="0"/>
            </a:br>
            <a:r>
              <a:rPr lang="ru-RU" sz="3300" dirty="0" smtClean="0"/>
              <a:t> </a:t>
            </a:r>
            <a:r>
              <a:rPr lang="ru-RU" sz="3100" dirty="0" smtClean="0"/>
              <a:t>множественной лекарственной устойчивости МБТ, сочетанной ТБ-ВИЧ инфекции и </a:t>
            </a:r>
            <a:r>
              <a:rPr lang="ru-RU" sz="3100" dirty="0" smtClean="0"/>
              <a:t>прочего.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u="sng" dirty="0" smtClean="0"/>
              <a:t>             </a:t>
            </a:r>
            <a:r>
              <a:rPr lang="ru-RU" sz="3100" i="1" u="sng" dirty="0" smtClean="0"/>
              <a:t>Дополнительно используются</a:t>
            </a:r>
            <a:r>
              <a:rPr lang="ru-RU" sz="3100" dirty="0" smtClean="0"/>
              <a:t>:</a:t>
            </a:r>
            <a:br>
              <a:rPr lang="ru-RU" sz="3100" dirty="0" smtClean="0"/>
            </a:br>
            <a:r>
              <a:rPr lang="ru-RU" sz="3100" dirty="0" smtClean="0"/>
              <a:t> </a:t>
            </a:r>
            <a:r>
              <a:rPr lang="ru-RU" sz="2700" dirty="0" smtClean="0"/>
              <a:t>ф. № 081/у «Медицинская карта больного туберкулёзом»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</a:t>
            </a:r>
            <a:r>
              <a:rPr lang="ru-RU" sz="2700" dirty="0" smtClean="0"/>
              <a:t>ф. № 066/у «Статистическая карта выбывшего из стационара»</a:t>
            </a:r>
            <a:br>
              <a:rPr lang="ru-RU" sz="2700" dirty="0" smtClean="0"/>
            </a:br>
            <a:r>
              <a:rPr lang="ru-RU" sz="2700" dirty="0" smtClean="0"/>
              <a:t> </a:t>
            </a:r>
            <a:r>
              <a:rPr lang="ru-RU" sz="2800" dirty="0" smtClean="0"/>
              <a:t>ф. № 106/у «Врачебное свидетельство о смерти»</a:t>
            </a:r>
            <a:br>
              <a:rPr lang="ru-RU" sz="2800" dirty="0" smtClean="0"/>
            </a:br>
            <a:r>
              <a:rPr lang="ru-RU" sz="2800" dirty="0" smtClean="0"/>
              <a:t> ф. № 035/у «Журнал для записи заключений ЦВКК» и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 ф. № 04-ТБ/у «Журнал регистрации микроскопических      исследований на туберкулёз»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100" dirty="0" smtClean="0"/>
              <a:t> </a:t>
            </a:r>
            <a:endParaRPr lang="ru-RU" sz="31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28572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428992" y="0"/>
            <a:ext cx="11793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Ф.33</a:t>
            </a:r>
            <a:endParaRPr lang="ru-RU" sz="4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14290"/>
            <a:ext cx="8229600" cy="3442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71472" y="4000504"/>
            <a:ext cx="800105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1400" b="1" dirty="0" smtClean="0"/>
              <a:t>1. Данные по впервые выявленным больным в ф.33 должны быть меньше, чем в ф.8, </a:t>
            </a:r>
          </a:p>
          <a:p>
            <a:pPr marL="342900" indent="-342900"/>
            <a:r>
              <a:rPr lang="ru-RU" sz="1400" b="1" dirty="0" smtClean="0"/>
              <a:t>          т.к. там все ведомства, а в ф.33 только МЗ</a:t>
            </a:r>
          </a:p>
          <a:p>
            <a:pPr marL="342900" indent="-342900"/>
            <a:r>
              <a:rPr lang="ru-RU" sz="1400" b="1" dirty="0" smtClean="0"/>
              <a:t>2. Другие локализации туберкулеза (стр.6 ф.33) соответствуют термину туберкулез </a:t>
            </a:r>
            <a:r>
              <a:rPr lang="ru-RU" sz="1400" b="1" dirty="0" err="1" smtClean="0"/>
              <a:t>внелегочных</a:t>
            </a:r>
            <a:r>
              <a:rPr lang="ru-RU" sz="1400" b="1" dirty="0" smtClean="0"/>
              <a:t> локализаций (стр.15-16 ф.8)</a:t>
            </a:r>
          </a:p>
          <a:p>
            <a:pPr marL="342900" indent="-342900"/>
            <a:r>
              <a:rPr lang="ru-RU" sz="1400" b="1" dirty="0" smtClean="0"/>
              <a:t>3. Инвалидность стр.8 больше суммы строк 9 и 10, т.к. еще есть 3 группа</a:t>
            </a:r>
          </a:p>
          <a:p>
            <a:pPr marL="342900" indent="-342900"/>
            <a:r>
              <a:rPr lang="ru-RU" sz="1400" b="1" dirty="0" smtClean="0"/>
              <a:t>4. Обследовано на АТ к ВИЧ (стр.11) относится только к больным туберкулезом</a:t>
            </a:r>
          </a:p>
          <a:p>
            <a:pPr marL="342900" indent="-342900"/>
            <a:r>
              <a:rPr lang="ru-RU" sz="1400" b="1" dirty="0" smtClean="0"/>
              <a:t>5. Положительный результат </a:t>
            </a:r>
            <a:r>
              <a:rPr lang="ru-RU" sz="1400" b="1" dirty="0" err="1" smtClean="0"/>
              <a:t>иммуноблотинга</a:t>
            </a:r>
            <a:r>
              <a:rPr lang="ru-RU" sz="1400" b="1" dirty="0" smtClean="0"/>
              <a:t> среди контингентов (стр.12 гр.7 )должен быть меньше или равен данным  ф61 табл.2000 стр.3 гр.8</a:t>
            </a:r>
          </a:p>
          <a:p>
            <a:pPr marL="342900" indent="-342900"/>
            <a:r>
              <a:rPr lang="ru-RU" sz="1400" b="1" dirty="0" smtClean="0"/>
              <a:t>6. Число больных ТБ+ВИЧ (стр.13) может быть больше стр.12, т.к. включает в себя не только больных ТБ, у которых выявлен ВИЧ, но и больных ВИЧ, у которых выявлен ТБ </a:t>
            </a:r>
          </a:p>
          <a:p>
            <a:pPr marL="342900" indent="-342900"/>
            <a:endParaRPr lang="ru-RU" sz="1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2800" b="1" u="sng" dirty="0" smtClean="0"/>
              <a:t>Данные по учету больных ТБ+ВИЧ в ф.61 и ф.33</a:t>
            </a:r>
            <a:endParaRPr lang="ru-RU" sz="28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85794"/>
            <a:ext cx="8606760" cy="58579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/>
              <a:t>Ф.61 Раздел 2 «Вторичные заболевания у больных ВИЧ-инфекцией»</a:t>
            </a:r>
          </a:p>
          <a:p>
            <a:pPr>
              <a:buNone/>
            </a:pPr>
            <a:r>
              <a:rPr lang="ru-RU" sz="1400" b="1" u="sng" dirty="0" smtClean="0"/>
              <a:t>Таблица 2002.</a:t>
            </a:r>
            <a:r>
              <a:rPr lang="ru-RU" sz="1400" b="1" dirty="0" smtClean="0"/>
              <a:t>    Таблица заполняется при участии ответственного фтизиатра по координации противотуберкулезной помощи больным ВИЧ-инфекцией в  субъекте Российской Федерации</a:t>
            </a:r>
            <a:r>
              <a:rPr lang="ru-RU" sz="1400" dirty="0" smtClean="0"/>
              <a:t>. </a:t>
            </a:r>
            <a:r>
              <a:rPr lang="ru-RU" sz="1400" b="1" dirty="0" smtClean="0"/>
              <a:t> </a:t>
            </a:r>
          </a:p>
          <a:p>
            <a:pPr>
              <a:buNone/>
            </a:pPr>
            <a:r>
              <a:rPr lang="ru-RU" sz="1400" dirty="0" smtClean="0"/>
              <a:t>В таблице</a:t>
            </a:r>
            <a:r>
              <a:rPr lang="ru-RU" sz="1400" b="1" dirty="0" smtClean="0"/>
              <a:t> </a:t>
            </a:r>
            <a:r>
              <a:rPr lang="ru-RU" sz="1400" dirty="0" smtClean="0"/>
              <a:t>указывается число случаев сочетанной инфекции (туберкулез + ВИЧ-инфекция), в субъекте РФ</a:t>
            </a:r>
            <a:endParaRPr lang="ru-RU" sz="14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1400" dirty="0" smtClean="0"/>
              <a:t>- </a:t>
            </a:r>
            <a:r>
              <a:rPr lang="ru-RU" sz="1400" dirty="0" smtClean="0">
                <a:hlinkClick r:id="rId2"/>
              </a:rPr>
              <a:t>графа</a:t>
            </a:r>
            <a:r>
              <a:rPr lang="ru-RU" sz="1400" dirty="0" smtClean="0"/>
              <a:t> 1  - общее число больных ВИЧ-инфекцией +ТБ (1,2,3 группы учета)</a:t>
            </a:r>
          </a:p>
          <a:p>
            <a:pPr>
              <a:buNone/>
            </a:pPr>
            <a:r>
              <a:rPr lang="ru-RU" sz="1400" b="1" dirty="0" smtClean="0"/>
              <a:t>- </a:t>
            </a:r>
            <a:r>
              <a:rPr lang="ru-RU" sz="1400" b="1" dirty="0" smtClean="0">
                <a:hlinkClick r:id="rId2"/>
              </a:rPr>
              <a:t>графа</a:t>
            </a:r>
            <a:r>
              <a:rPr lang="ru-RU" sz="1400" b="1" dirty="0" smtClean="0"/>
              <a:t> 2  - (из графы 1 )- общее число больных ВИЧ-инфекцией, имеющих активный туберкулез</a:t>
            </a:r>
          </a:p>
          <a:p>
            <a:pPr>
              <a:buNone/>
            </a:pPr>
            <a:r>
              <a:rPr lang="ru-RU" sz="1400" dirty="0" smtClean="0"/>
              <a:t>- </a:t>
            </a:r>
            <a:r>
              <a:rPr lang="ru-RU" sz="1400" dirty="0" smtClean="0">
                <a:hlinkClick r:id="rId2"/>
              </a:rPr>
              <a:t>графа</a:t>
            </a:r>
            <a:r>
              <a:rPr lang="ru-RU" sz="1400" dirty="0" smtClean="0"/>
              <a:t> 3  - из графы 2 -  во ФСИН России субъекта; </a:t>
            </a:r>
          </a:p>
          <a:p>
            <a:pPr>
              <a:buNone/>
            </a:pPr>
            <a:r>
              <a:rPr lang="ru-RU" sz="1400" b="1" u="sng" dirty="0" smtClean="0">
                <a:solidFill>
                  <a:srgbClr val="C00000"/>
                </a:solidFill>
              </a:rPr>
              <a:t>Соответственно, данные граф 2-3 больше данных ф.33 табл.2100  стр.13 гр.7 (Контингенты ВИЧ+ТБ)</a:t>
            </a:r>
          </a:p>
          <a:p>
            <a:pPr>
              <a:buNone/>
            </a:pPr>
            <a:r>
              <a:rPr lang="ru-RU" sz="1400" b="1" dirty="0" smtClean="0"/>
              <a:t>- </a:t>
            </a:r>
            <a:r>
              <a:rPr lang="ru-RU" sz="1400" b="1" dirty="0" smtClean="0">
                <a:hlinkClick r:id="rId2"/>
              </a:rPr>
              <a:t>графа</a:t>
            </a:r>
            <a:r>
              <a:rPr lang="ru-RU" sz="1400" b="1" dirty="0" smtClean="0"/>
              <a:t>  4 - число случаев сочетанной инфекции,  впервые выявленных в отчетном году, ранее нигде не зарегистрированных (из графы 2): </a:t>
            </a:r>
          </a:p>
          <a:p>
            <a:pPr>
              <a:buNone/>
            </a:pPr>
            <a:r>
              <a:rPr lang="ru-RU" sz="1400" dirty="0" smtClean="0"/>
              <a:t>- туберкулез выявлен у больного ВИЧ-инфекцией; </a:t>
            </a:r>
          </a:p>
          <a:p>
            <a:pPr>
              <a:buNone/>
            </a:pPr>
            <a:r>
              <a:rPr lang="ru-RU" sz="1400" dirty="0" smtClean="0"/>
              <a:t>- ВИЧ-инфекция выявлена у больного туберкулезом; обе инфекции выявлены </a:t>
            </a:r>
            <a:r>
              <a:rPr lang="ru-RU" sz="1400" dirty="0" err="1" smtClean="0"/>
              <a:t>одномоментно</a:t>
            </a:r>
            <a:r>
              <a:rPr lang="ru-RU" sz="1400" dirty="0" smtClean="0"/>
              <a:t>; </a:t>
            </a:r>
          </a:p>
          <a:p>
            <a:pPr>
              <a:buNone/>
            </a:pPr>
            <a:r>
              <a:rPr lang="ru-RU" sz="1400" dirty="0" smtClean="0"/>
              <a:t>- посмертное выявление (туберкулез у больного ВИЧ-инфекцией или ВИЧ-инфекция у больного туберкулезом, или одновременно)</a:t>
            </a:r>
          </a:p>
          <a:p>
            <a:pPr>
              <a:buNone/>
            </a:pPr>
            <a:r>
              <a:rPr lang="ru-RU" sz="1400" dirty="0" smtClean="0"/>
              <a:t>- </a:t>
            </a:r>
            <a:r>
              <a:rPr lang="ru-RU" sz="1400" dirty="0" smtClean="0">
                <a:hlinkClick r:id="rId2"/>
              </a:rPr>
              <a:t>графа</a:t>
            </a:r>
            <a:r>
              <a:rPr lang="ru-RU" sz="1400" dirty="0" smtClean="0"/>
              <a:t>  5 - из графы 4 - во ФСИН;</a:t>
            </a:r>
          </a:p>
          <a:p>
            <a:pPr>
              <a:buNone/>
            </a:pPr>
            <a:r>
              <a:rPr lang="ru-RU" sz="1400" dirty="0" smtClean="0">
                <a:solidFill>
                  <a:srgbClr val="C00000"/>
                </a:solidFill>
              </a:rPr>
              <a:t> </a:t>
            </a:r>
            <a:r>
              <a:rPr lang="ru-RU" sz="1400" b="1" u="sng" dirty="0" smtClean="0">
                <a:solidFill>
                  <a:srgbClr val="C00000"/>
                </a:solidFill>
              </a:rPr>
              <a:t>Соответственно, данные граф 4-5 больше суммы данных ф.33 табл.2100  стр.13 гр.4 (Впервые выявленные) и ф.33 табл.2200 стр.1</a:t>
            </a:r>
            <a:r>
              <a:rPr lang="en-US" sz="1400" b="1" u="sng" dirty="0" smtClean="0">
                <a:solidFill>
                  <a:srgbClr val="C00000"/>
                </a:solidFill>
              </a:rPr>
              <a:t>2</a:t>
            </a:r>
            <a:r>
              <a:rPr lang="ru-RU" sz="1400" b="1" u="sng" dirty="0" smtClean="0">
                <a:solidFill>
                  <a:srgbClr val="C00000"/>
                </a:solidFill>
              </a:rPr>
              <a:t> гр.3 (посмертное выявление)</a:t>
            </a:r>
            <a:endParaRPr lang="ru-RU" sz="1400" b="1" u="sng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1400" dirty="0" smtClean="0"/>
              <a:t>- </a:t>
            </a:r>
            <a:r>
              <a:rPr lang="ru-RU" sz="1400" dirty="0" smtClean="0">
                <a:hlinkClick r:id="rId2"/>
              </a:rPr>
              <a:t>графа</a:t>
            </a:r>
            <a:r>
              <a:rPr lang="ru-RU" sz="1400" dirty="0" smtClean="0"/>
              <a:t>  6 – число умерших лиц с сочетанной инфекцией в отчетном году – от всех причин;  (выявленных посмертно также включать);</a:t>
            </a:r>
          </a:p>
          <a:p>
            <a:pPr>
              <a:buNone/>
            </a:pPr>
            <a:r>
              <a:rPr lang="ru-RU" sz="1400" dirty="0" smtClean="0"/>
              <a:t>- </a:t>
            </a:r>
            <a:r>
              <a:rPr lang="ru-RU" sz="1400" dirty="0" smtClean="0">
                <a:hlinkClick r:id="rId2"/>
              </a:rPr>
              <a:t>графа</a:t>
            </a:r>
            <a:r>
              <a:rPr lang="ru-RU" sz="1400" dirty="0" smtClean="0"/>
              <a:t>  7 - из графы 6 - во ФСИН; 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b="1" u="sng" dirty="0" smtClean="0">
                <a:solidFill>
                  <a:srgbClr val="C00000"/>
                </a:solidFill>
              </a:rPr>
              <a:t>Соответственно, данные граф 6-7 больше данных ф.33 табл.2310 стр.1 графы 2+7 (Умершие с ВИЧ+ТБ) </a:t>
            </a:r>
            <a:endParaRPr lang="ru-RU" sz="1400" b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85728"/>
            <a:ext cx="8620420" cy="1368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23528" y="1628800"/>
            <a:ext cx="86185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1.В таблицах 2110 и 2120 бывают только арифметические ошибки</a:t>
            </a:r>
          </a:p>
          <a:p>
            <a:r>
              <a:rPr lang="ru-RU" sz="1400" b="1" dirty="0" smtClean="0"/>
              <a:t>2. В таблице 2130 часто не обращают внимание на скобку, где указано из стр.1 гр.7, т.е. только больные ТОД</a:t>
            </a:r>
            <a:endParaRPr lang="ru-RU" sz="1400" b="1" dirty="0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293492" y="2252982"/>
            <a:ext cx="45570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Выявление больных и некоторых групп риска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/>
              <a:t>таблица 2200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42910" y="2786058"/>
          <a:ext cx="6096000" cy="2514600"/>
        </p:xfrm>
        <a:graphic>
          <a:graphicData uri="http://schemas.openxmlformats.org/drawingml/2006/table">
            <a:tbl>
              <a:tblPr/>
              <a:tblGrid>
                <a:gridCol w="5652079"/>
                <a:gridCol w="443921"/>
              </a:tblGrid>
              <a:tr h="233362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показателей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строки.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Впервые выявлено больных туберкулезом из числа осмотренных на туберкулез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07950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из них с применением: </a:t>
                      </a:r>
                    </a:p>
                    <a:p>
                      <a:pPr marL="107950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туберкулинодиагностики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аллергена туберкулезного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рекомбинантного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в стандартном разведении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0795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флюрографии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0795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бактериологических методов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 том числе методом бактериоскопии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06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Взято на учет в IIIА группу диспансерного учета 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07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Взято на учет в V группу диспансерного учета: </a:t>
                      </a:r>
                    </a:p>
                    <a:p>
                      <a:pPr marL="144145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08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4414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 том числе в  </a:t>
                      </a: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09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4414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                         </a:t>
                      </a: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Кроме того умерло больных от туберкулеза постоянных жителей, диагноз у которых установлен посмертно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Кроме того умерло больных от ВИЧ-инфекции постоянных жителей, диагноз туберкулеза у которых установлен посмертно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23528" y="5429264"/>
            <a:ext cx="86409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1. Сумма строк 2,3,4,5 должна быть равна строке 1 . Один больной показывается один раз, хотя он может быть обследован разными методами, но указывается только один метод выявления.</a:t>
            </a:r>
          </a:p>
          <a:p>
            <a:r>
              <a:rPr lang="ru-RU" sz="1400" b="1" dirty="0" smtClean="0"/>
              <a:t>2. Не забыть, что данные стр.3 входят как часть в строку 2, а данные стр.6 -в стр.5</a:t>
            </a:r>
          </a:p>
          <a:p>
            <a:r>
              <a:rPr lang="ru-RU" sz="1400" b="1" dirty="0" smtClean="0"/>
              <a:t>3. Сумма строк 11 и 12 меньше, чем сумма строк ф.8 табл.1000 стр.(33+34) гр.5 (посмертное выявление ТБ)</a:t>
            </a:r>
          </a:p>
          <a:p>
            <a:endParaRPr lang="ru-RU" sz="1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1985</Words>
  <Application>Microsoft Office PowerPoint</Application>
  <PresentationFormat>Экран (4:3)</PresentationFormat>
  <Paragraphs>256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Документ</vt:lpstr>
      <vt:lpstr>Правила заполнения  форм №№ 8 и 33 и  типичные ошибки </vt:lpstr>
      <vt:lpstr>Ф.8</vt:lpstr>
      <vt:lpstr>Слайд 3</vt:lpstr>
      <vt:lpstr>Слайд 4</vt:lpstr>
      <vt:lpstr>Типичные ошибки</vt:lpstr>
      <vt:lpstr>            Составляется головным ПТУ субъекта РФ суммированием данных из форм, присланных районными ПТД и другими учреждениями МЗ РФ, имеющими фтизиатрические отделения (кабинеты) на основе «Карты диспансерного наблюдения» ф.030-4у, в которой нет сведений   о методе выявления туберкулеза,  множественной лекарственной устойчивости МБТ, сочетанной ТБ-ВИЧ инфекции и прочего.              Дополнительно используются:  ф. № 081/у «Медицинская карта больного туберкулёзом»  ф. № 066/у «Статистическая карта выбывшего из стационара»  ф. № 106/у «Врачебное свидетельство о смерти»  ф. № 035/у «Журнал для записи заключений ЦВКК» и   ф. № 04-ТБ/у «Журнал регистрации микроскопических      исследований на туберкулёз»   </vt:lpstr>
      <vt:lpstr>Слайд 7</vt:lpstr>
      <vt:lpstr>Данные по учету больных ТБ+ВИЧ в ф.61 и ф.33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Формы 2-ТБ, 7-ТБ, 8-ТБ</vt:lpstr>
    </vt:vector>
  </TitlesOfParts>
  <Company>FRIHCOI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Типичные ошибки при заполнении форм №№ 8 и 33</dc:title>
  <dc:creator>a.gordina</dc:creator>
  <cp:lastModifiedBy>User</cp:lastModifiedBy>
  <cp:revision>52</cp:revision>
  <dcterms:created xsi:type="dcterms:W3CDTF">2014-11-19T13:25:34Z</dcterms:created>
  <dcterms:modified xsi:type="dcterms:W3CDTF">2014-11-19T23:05:12Z</dcterms:modified>
</cp:coreProperties>
</file>