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07" d="100"/>
          <a:sy n="107" d="100"/>
        </p:scale>
        <p:origin x="-7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1159-BB09-4874-A9D0-C0B2CB63EFCF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D851-4788-41B4-894A-EFE725A6ABD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1159-BB09-4874-A9D0-C0B2CB63EFCF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D851-4788-41B4-894A-EFE725A6AB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1159-BB09-4874-A9D0-C0B2CB63EFCF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D851-4788-41B4-894A-EFE725A6AB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1159-BB09-4874-A9D0-C0B2CB63EFCF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D851-4788-41B4-894A-EFE725A6AB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1159-BB09-4874-A9D0-C0B2CB63EFCF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2F8D851-4788-41B4-894A-EFE725A6ABD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1159-BB09-4874-A9D0-C0B2CB63EFCF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D851-4788-41B4-894A-EFE725A6AB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1159-BB09-4874-A9D0-C0B2CB63EFCF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D851-4788-41B4-894A-EFE725A6AB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1159-BB09-4874-A9D0-C0B2CB63EFCF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D851-4788-41B4-894A-EFE725A6AB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1159-BB09-4874-A9D0-C0B2CB63EFCF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D851-4788-41B4-894A-EFE725A6AB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1159-BB09-4874-A9D0-C0B2CB63EFCF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D851-4788-41B4-894A-EFE725A6AB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1159-BB09-4874-A9D0-C0B2CB63EFCF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D851-4788-41B4-894A-EFE725A6AB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D11159-BB09-4874-A9D0-C0B2CB63EFCF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F8D851-4788-41B4-894A-EFE725A6ABD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4632" cy="3051771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</a:t>
            </a:r>
            <a:r>
              <a:rPr lang="ru-RU" sz="3600" b="1" dirty="0" smtClean="0"/>
              <a:t> Отчетные формы федерального</a:t>
            </a:r>
            <a:br>
              <a:rPr lang="ru-RU" sz="3600" b="1" dirty="0" smtClean="0"/>
            </a:br>
            <a:r>
              <a:rPr lang="ru-RU" sz="3600" b="1" dirty="0" smtClean="0"/>
              <a:t>статистического наблюдения 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№ 7 – травматизм  и  № 57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653136"/>
            <a:ext cx="6904856" cy="1656184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/>
              <a:t> </a:t>
            </a:r>
            <a:r>
              <a:rPr lang="ru-RU" sz="1800" b="1" dirty="0"/>
              <a:t>Андреева Т.М., вед. научный сотрудник</a:t>
            </a:r>
            <a:r>
              <a:rPr lang="ru-RU" sz="1800" b="1" dirty="0" smtClean="0"/>
              <a:t>,</a:t>
            </a:r>
          </a:p>
          <a:p>
            <a:pPr algn="l"/>
            <a:r>
              <a:rPr lang="ru-RU" sz="1800" b="1" dirty="0" smtClean="0"/>
              <a:t> </a:t>
            </a:r>
            <a:r>
              <a:rPr lang="ru-RU" sz="1800" b="1" dirty="0"/>
              <a:t>ФБГУ Центральный научно-исследовательский институт </a:t>
            </a:r>
            <a:r>
              <a:rPr lang="ru-RU" sz="1800" b="1" dirty="0" smtClean="0"/>
              <a:t>         травматологии    </a:t>
            </a:r>
            <a:r>
              <a:rPr lang="ru-RU" sz="1800" b="1" dirty="0"/>
              <a:t>и ортопедии им. Н.Н. Приорова</a:t>
            </a:r>
            <a:endParaRPr lang="ru-RU" sz="1800" dirty="0"/>
          </a:p>
          <a:p>
            <a:pPr algn="l"/>
            <a:r>
              <a:rPr lang="ru-RU" sz="1800" b="1" dirty="0"/>
              <a:t>   Для контакта: тел. 8 (495) 450-44-00</a:t>
            </a:r>
            <a:r>
              <a:rPr lang="ru-RU" sz="1800" dirty="0" smtClean="0"/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7013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2938338"/>
          </a:xfrm>
        </p:spPr>
        <p:txBody>
          <a:bodyPr>
            <a:normAutofit/>
          </a:bodyPr>
          <a:lstStyle/>
          <a:p>
            <a:r>
              <a:rPr lang="ru-RU" sz="3200" b="1" dirty="0"/>
              <a:t>Форма № 7 – травматизм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«</a:t>
            </a:r>
            <a:r>
              <a:rPr lang="ru-RU" sz="2400" b="1" dirty="0" smtClean="0"/>
              <a:t>СВЕДЕНИЯ </a:t>
            </a:r>
            <a:r>
              <a:rPr lang="ru-RU" sz="2400" b="1" dirty="0"/>
              <a:t>О ТРАВМАТИЗМЕ НА ПРОИЗВОДСТВЕ И ПРОФЕССИОНАЛЬНЫХ </a:t>
            </a:r>
            <a:r>
              <a:rPr lang="ru-RU" sz="2400" b="1" dirty="0" smtClean="0"/>
              <a:t>ЗАБОЛЕВАНИЯХ»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933056"/>
            <a:ext cx="8301608" cy="3949899"/>
          </a:xfrm>
        </p:spPr>
        <p:txBody>
          <a:bodyPr>
            <a:normAutofit/>
          </a:bodyPr>
          <a:lstStyle/>
          <a:p>
            <a:r>
              <a:rPr lang="ru-RU" sz="2000" b="1" dirty="0"/>
              <a:t>Представляется сводный отчет по всем организациям здравоохранения, подчиненным органам управления здравоохранения субъектов Российской Федерации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9264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2439144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Форма № 57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 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2700" dirty="0" smtClean="0"/>
              <a:t>«</a:t>
            </a:r>
            <a:r>
              <a:rPr lang="ru-RU" sz="2700" b="1" dirty="0" smtClean="0"/>
              <a:t>СВЕДЕНИЯ </a:t>
            </a:r>
            <a:r>
              <a:rPr lang="ru-RU" sz="2700" b="1" dirty="0"/>
              <a:t>О ТРАВМАХ, ОТРАВЛЕНИЯХ И НЕКОТОРЫХ ДРУГИХ ПОСЛЕДСТВИЯХ ВОЗДЕЙСТВИЯ ВНЕШНИХ </a:t>
            </a:r>
            <a:r>
              <a:rPr lang="ru-RU" sz="2700" b="1" dirty="0" smtClean="0"/>
              <a:t>ПРИЧИН»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573016"/>
            <a:ext cx="8147248" cy="2553147"/>
          </a:xfrm>
        </p:spPr>
        <p:txBody>
          <a:bodyPr>
            <a:normAutofit lnSpcReduction="10000"/>
          </a:bodyPr>
          <a:lstStyle/>
          <a:p>
            <a:r>
              <a:rPr lang="ru-RU" sz="2000" b="1" dirty="0"/>
              <a:t>Данная отчётная форма федерального статистического наблюдения  формируется на основе обращений пострадавших в результате травм и других несчастных случаев в лечебно-профилактические учреждения</a:t>
            </a:r>
            <a:r>
              <a:rPr lang="ru-RU" sz="2000" b="1" dirty="0" smtClean="0"/>
              <a:t>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 </a:t>
            </a:r>
            <a:r>
              <a:rPr lang="ru-RU" sz="2000" b="1" dirty="0"/>
              <a:t>Все травмы распределяются по полу, видам травматизма,  характеру повреждений и возрастным группам (взрослые 18 лет и старше и дети 0-17 лет включительно).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9505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Особое внимание при заполнении формы должно быть уделено выполнению </a:t>
            </a:r>
            <a:endParaRPr lang="ru-RU" b="1" dirty="0" smtClean="0"/>
          </a:p>
          <a:p>
            <a:r>
              <a:rPr lang="ru-RU" b="1" dirty="0" smtClean="0"/>
              <a:t>внутри </a:t>
            </a:r>
            <a:r>
              <a:rPr lang="ru-RU" b="1" dirty="0" smtClean="0"/>
              <a:t>– и межформенному контролю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8114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3200" b="1" dirty="0" smtClean="0"/>
              <a:t>При заполнении отчетной формы необходимо обратить внимание на следующее: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36912"/>
            <a:ext cx="8147248" cy="348925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Числовые значения в графах 7, 12 и 19 должны быть больше или равны числовым значениям в графах 8, 13 и 20 соответственно</a:t>
            </a:r>
          </a:p>
          <a:p>
            <a:endParaRPr lang="ru-RU" dirty="0" smtClean="0"/>
          </a:p>
          <a:p>
            <a:r>
              <a:rPr lang="ru-RU" dirty="0" smtClean="0"/>
              <a:t>Числовые значения в строках 13-14 и 17-18  должны быть больше или равны числовым значениям в строках 15-16 и </a:t>
            </a:r>
            <a:r>
              <a:rPr lang="ru-RU" dirty="0" smtClean="0"/>
              <a:t>19-20 </a:t>
            </a:r>
            <a:r>
              <a:rPr lang="ru-RU" dirty="0" smtClean="0"/>
              <a:t>соответственно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62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41624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Необходимо помнить, </a:t>
            </a:r>
            <a:r>
              <a:rPr lang="ru-RU" sz="2800" b="1" dirty="0" smtClean="0"/>
              <a:t>что строки 35 и 36 </a:t>
            </a:r>
            <a:r>
              <a:rPr lang="ru-RU" sz="2800" dirty="0" smtClean="0"/>
              <a:t>«осложнение хирургических и терапевтических вмешательств, не квалифицированные в других рубриках»,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не заполняются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1197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Межформенный контроль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Число травм среди взрослого населения (графа 16, строки 1 и 2) должно быть равно или быть несколько меньше числа травм, представленных в форме 12 (таблица 3000, строка </a:t>
            </a:r>
            <a:r>
              <a:rPr lang="ru-RU" smtClean="0"/>
              <a:t>20</a:t>
            </a:r>
            <a:r>
              <a:rPr lang="ru-RU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Число травм среди детского населения (графа 24, строки 1 и 2) должно быть равно числу травм, представленных в форме 12 (таблица 1000, строка 20 + таблица 2000, строка 20)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40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082" y="3030071"/>
            <a:ext cx="8453718" cy="3096092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38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219</TotalTime>
  <Words>276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  Отчетные формы федерального статистического наблюдения    № 7 – травматизм  и  № 57</vt:lpstr>
      <vt:lpstr>Форма № 7 – травматизм  «СВЕДЕНИЯ О ТРАВМАТИЗМЕ НА ПРОИЗВОДСТВЕ И ПРОФЕССИОНАЛЬНЫХ ЗАБОЛЕВАНИЯХ» </vt:lpstr>
      <vt:lpstr>Форма № 57   «СВЕДЕНИЯ О ТРАВМАХ, ОТРАВЛЕНИЯХ И НЕКОТОРЫХ ДРУГИХ ПОСЛЕДСТВИЯХ ВОЗДЕЙСТВИЯ ВНЕШНИХ ПРИЧИН» </vt:lpstr>
      <vt:lpstr>  </vt:lpstr>
      <vt:lpstr>При заполнении отчетной формы необходимо обратить внимание на следующее:</vt:lpstr>
      <vt:lpstr>Необходимо помнить, что строки 35 и 36 «осложнение хирургических и терапевтических вмешательств, не квалифицированные в других рубриках»,   не заполняются</vt:lpstr>
      <vt:lpstr>Межформенный контроль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Формы федерального статистического наблюдения  № 7 – травматизм и № 57</dc:title>
  <dc:creator>Tatyana Mikhaylovna</dc:creator>
  <cp:lastModifiedBy>Tatyana Mikhaylovna</cp:lastModifiedBy>
  <cp:revision>27</cp:revision>
  <dcterms:created xsi:type="dcterms:W3CDTF">2014-11-25T17:37:25Z</dcterms:created>
  <dcterms:modified xsi:type="dcterms:W3CDTF">2014-11-27T11:46:29Z</dcterms:modified>
</cp:coreProperties>
</file>