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7" r:id="rId5"/>
    <p:sldId id="268" r:id="rId6"/>
    <p:sldId id="269" r:id="rId7"/>
    <p:sldId id="271" r:id="rId8"/>
    <p:sldId id="272" r:id="rId9"/>
    <p:sldId id="273" r:id="rId10"/>
    <p:sldId id="274" r:id="rId11"/>
    <p:sldId id="270" r:id="rId12"/>
    <p:sldId id="256" r:id="rId13"/>
    <p:sldId id="275" r:id="rId14"/>
    <p:sldId id="276" r:id="rId15"/>
    <p:sldId id="277" r:id="rId16"/>
    <p:sldId id="279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2AF-E419-427B-B531-56919A390C1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9DEB6-6BEF-471C-B63B-7B0A3DD95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953B7-9EF3-49D4-A325-4FAB8AFE03C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C08AD-A435-494C-99C5-21C11E933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0FB06-DA55-4FFC-9003-04C5EDF72A57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52718" y="9326382"/>
            <a:ext cx="2944957" cy="5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75" tIns="46088" rIns="92175" bIns="46088" anchor="b"/>
          <a:lstStyle/>
          <a:p>
            <a:pPr algn="r" defTabSz="922338" eaLnBrk="0" hangingPunct="0"/>
            <a:fld id="{2AF7639B-67FD-45C3-8689-FF559B60B677}" type="slidenum">
              <a:rPr lang="ru-RU" sz="1200">
                <a:latin typeface="Times New Roman" pitchFamily="18" charset="0"/>
              </a:rPr>
              <a:pPr algn="r" defTabSz="922338" eaLnBrk="0" hangingPunct="0"/>
              <a:t>1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69938"/>
            <a:ext cx="4970463" cy="3729037"/>
          </a:xfrm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760" y="4717663"/>
            <a:ext cx="4982156" cy="4386100"/>
          </a:xfrm>
          <a:noFill/>
          <a:ln/>
        </p:spPr>
        <p:txBody>
          <a:bodyPr lIns="92175" tIns="46088" rIns="92175" bIns="4608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3673D-2402-4439-A975-B96A659933EA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C08AD-A435-494C-99C5-21C11E933F2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509EA-037B-4C94-A47B-983CE2E9F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631B1-3938-4890-97C0-A57FBCAA339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9EB6-B5FD-48CB-B3F3-66922B447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57200"/>
            <a:ext cx="8304212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Заполнение сведений о работе службы скорой медицинской помощи в форме федерального статистического наблюдения № 30 «Сведения о медицинской организации» в 2014 г.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Шляфер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София Исааковна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501063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Федеральный закон № 323-ФЗ от 21 ноября 2011 г. «Об основах охраны здоровья граждан в Российской Федерации»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543925" cy="452596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32. Медицинская помощь 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3. Медицинская помощь может оказываться в следующих условиях: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 медицинской организации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(по месту вызова бригады скорой, в том числе скорой специализированной, медицинской помощи, а также в транспортном средстве при медицинской эвакуации);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амбулаторно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(в условиях, не предусматривающих круглосуточного медицинского наблюдения и лечения), в том числе на дому при вызове медицинского работника;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в дневном стационаре (в условиях, предусматривающих медицинское наблюдение и лечение в дневное время, но не требующих круглосуточного медицинского наблюдения и лечения);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4) стационарно (в условиях, обеспечивающих круглосуточное медицинское наблюдение и лечение).</a:t>
            </a: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714375" y="1500188"/>
            <a:ext cx="8001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7188" algn="just"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2120 «Медицинская помощь, оказанная бригадами скорой медицинской помощи при выездах»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357188" algn="just">
              <a:buFont typeface="Arial" charset="0"/>
              <a:buChar char="•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одтабличная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строка 2121 «Число лиц, которым оказана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медицинская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 при выездах по возрастам»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357188" algn="just"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аблица 2200 «Сведения о деятельности бригад скорой медицинской помощи»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357188" algn="just">
              <a:buFont typeface="Arial" charset="0"/>
              <a:buChar char="•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одтабличная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строка 2201 «Из числа лиц, которым оказана помощь фельдшерскими бригадами – перевозка пациентов»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357188" algn="just">
              <a:buFont typeface="Arial" charset="0"/>
              <a:buChar char="•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одтабличная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строка 2202 «Число лиц, которым оказана скорая медицинская помощь в амбулаторных условиях»</a:t>
            </a:r>
          </a:p>
          <a:p>
            <a:pPr indent="357188" algn="just"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аблица 2300 «Число выездов бригад скорой медицинской помощи по времени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доезда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затраченному на один выезд»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 bwMode="auto">
          <a:xfrm>
            <a:off x="457200" y="14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625" y="428625"/>
            <a:ext cx="8501063" cy="1143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Заполняются  аналогично как в форме отраслевого статистического наблюдения № 40  </a:t>
            </a:r>
            <a:r>
              <a:rPr kumimoji="0" 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3"/>
            <a:ext cx="7772400" cy="50405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2350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980729"/>
          <a:ext cx="8280918" cy="5831959"/>
        </p:xfrm>
        <a:graphic>
          <a:graphicData uri="http://schemas.openxmlformats.org/drawingml/2006/table">
            <a:tbl>
              <a:tblPr/>
              <a:tblGrid>
                <a:gridCol w="6819579"/>
                <a:gridCol w="811855"/>
                <a:gridCol w="649484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Число пациентов с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острым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повторным инфарктом миокарда,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которым оказана медицинская помощь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из них (из стр.1): проведено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тромболизисов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автомобиле скорой медицинской помощи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смерть наступила </a:t>
                      </a:r>
                      <a:r>
                        <a:rPr lang="ru-RU" sz="1600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автомобиле скорой медицинской помощи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Число пациентов с острыми цереброваскулярными болезнями,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которым оказана скорая медицинская помощь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из них (из стр.4): проведено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тромболизисов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автомобиле скорой медицинской помощи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смерть наступила в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автомобиле скорой медицинской помощи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Число безрезультатных выездов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Отказано за необоснованностью вызова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Число дорожно-транспортных происшествий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(ДТП)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на которые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выезжали </a:t>
                      </a:r>
                      <a:r>
                        <a:rPr lang="ru-RU" sz="1600" b="1" u="sng" smtClean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автомобили</a:t>
                      </a:r>
                      <a:r>
                        <a:rPr lang="ru-RU" sz="1600" b="1" u="sng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скорой помощи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Число пострадавших в ДТП</a:t>
                      </a:r>
                      <a:r>
                        <a:rPr lang="ru-RU" sz="1600" dirty="0">
                          <a:solidFill>
                            <a:srgbClr val="94363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которым оказана медицинская помощь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из них (со стр. 10): со смертельными исходом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ru-RU" sz="1600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приезда скорой помощи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в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автомобиле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скорой помощи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Число выездов для медицинского обслуживания спортивных, </a:t>
                      </a:r>
                      <a:r>
                        <a:rPr lang="ru-RU" sz="1600" b="1" u="sng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культурно-массовых, общественных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других мероприятий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федерального статистического наблюдения № 30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endParaRPr lang="ru-RU" sz="3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Работа диагностических отделений (кабинетов)</a:t>
            </a:r>
          </a:p>
          <a:p>
            <a:pPr marL="0" indent="0" algn="just">
              <a:buFontTx/>
              <a:buNone/>
            </a:pPr>
            <a:r>
              <a:rPr lang="ru-RU" sz="3000" u="sng" smtClean="0">
                <a:latin typeface="Times New Roman" pitchFamily="18" charset="0"/>
                <a:cs typeface="Times New Roman" pitchFamily="18" charset="0"/>
              </a:rPr>
              <a:t>Таблицы 5450,  5452, 5453</a:t>
            </a:r>
          </a:p>
          <a:p>
            <a:pPr marL="0" indent="0" algn="just">
              <a:buFontTx/>
              <a:buNone/>
            </a:pPr>
            <a:endParaRPr lang="ru-RU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683568" y="1628800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57188" algn="just">
              <a:buFont typeface="Arial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таблица 5450 «Оснащение станции (отделения) скорой медицинской помощи»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indent="357188" algn="just">
              <a:buFont typeface="Arial" charset="0"/>
              <a:buChar char="•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одтабличная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строка 5452 «Число автомобилей скорой медицинской по классам»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indent="357188" algn="just">
              <a:buFont typeface="Arial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подтабличная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строка 5453 «Число станций (отделений) скорой медицинской помощи, оснащенных автоматизированной системой управления приема и обработки вызовов»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 bwMode="auto">
          <a:xfrm>
            <a:off x="457200" y="14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625" y="428625"/>
            <a:ext cx="8501063" cy="1143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Заполняются  аналогично как в форме отраслевого статистического наблюдения № 40  </a:t>
            </a:r>
            <a:r>
              <a:rPr kumimoji="0" 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WordArt 1028"/>
          <p:cNvSpPr>
            <a:spLocks noChangeArrowheads="1" noChangeShapeType="1"/>
          </p:cNvSpPr>
          <p:nvPr/>
        </p:nvSpPr>
        <p:spPr bwMode="auto">
          <a:xfrm rot="65771">
            <a:off x="1066800" y="1752600"/>
            <a:ext cx="7620000" cy="4114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7200" b="1" kern="10" spc="1441">
                <a:ln w="9525">
                  <a:noFill/>
                  <a:round/>
                  <a:headEnd/>
                  <a:tailEnd/>
                </a:ln>
                <a:solidFill>
                  <a:srgbClr val="FF3300">
                    <a:alpha val="50195"/>
                  </a:srgbClr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Благодарю за внимание 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857250"/>
            <a:ext cx="7721600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Шляфер София Исааковна</a:t>
            </a:r>
          </a:p>
        </p:txBody>
      </p:sp>
      <p:sp>
        <p:nvSpPr>
          <p:cNvPr id="148483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2000250"/>
            <a:ext cx="7715250" cy="4021038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доктор медицинских наук, </a:t>
            </a:r>
          </a:p>
          <a:p>
            <a:pPr marL="0" indent="0" algn="ctr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заведующая отделением организации планирования и управления научными исследованиями ФГБУ «Центральный научно-исследовательский институт организации и информатизации здравоохранения Минздрава России»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8(495) 618-05-01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E-mail: sonia@mednet.ru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utoUpdateAnimBg="0"/>
      <p:bldP spid="148483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990600" y="1066800"/>
            <a:ext cx="7620000" cy="4770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Министерства здравоохранения Российской Федерации </a:t>
            </a:r>
          </a:p>
          <a:p>
            <a:pPr algn="ctr">
              <a:defRPr/>
            </a:pPr>
            <a:r>
              <a:rPr lang="ru-RU" sz="3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№ 388н от 20 июня 2013  г.</a:t>
            </a:r>
          </a:p>
          <a:p>
            <a:pPr algn="ctr">
              <a:defRPr/>
            </a:pPr>
            <a:r>
              <a:rPr lang="ru-RU" sz="3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«Об утверждении порядка оказания скорой, в том числе скорой специализированной, медицинской помощи»</a:t>
            </a:r>
            <a:endParaRPr lang="en-US" sz="3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81000"/>
            <a:ext cx="8462144" cy="8874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Скорая, в том числе скорая специализированная, медицинская помощь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00188"/>
            <a:ext cx="8123312" cy="48926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оказывается при заболеваниях, несчастных случаях, травмах, отравлениях и других состояниях, требующих срочного медицинского вмешательства вне медицинской организации, в амбулаторных и стационарных условиях.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Скорая медицинская помощь осуществляется на основе стандартов медицинской помощи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Функции станции (отделения) скорой медицинской помощи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357298"/>
            <a:ext cx="8186766" cy="5214974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оказание скорой медицинской помощи взрослому и детскому населению вне медицинской организации в круглосуточном режиме;</a:t>
            </a:r>
          </a:p>
          <a:p>
            <a:pPr algn="just"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медицинская эвакуация;</a:t>
            </a:r>
          </a:p>
          <a:p>
            <a:pPr algn="just"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преемственности с медицинскими организациями при оказании скорой медицинской помощи;</a:t>
            </a:r>
          </a:p>
          <a:p>
            <a:pPr algn="just"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взаимодействие с экстренными оперативными службами;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00125" y="428625"/>
            <a:ext cx="7620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Функции станции (отделения) скорой медицинской помощи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5"/>
            <a:ext cx="8186766" cy="4665676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комплектование выездных бригад скорой медицинской помощи медицинскими работниками;</a:t>
            </a:r>
          </a:p>
          <a:p>
            <a:pPr algn="just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контроль и учет работы автомобилей скорой медицинской помощи;</a:t>
            </a:r>
          </a:p>
          <a:p>
            <a:pPr algn="just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и совершенствование организационных форм и методов оказания скорой медицинской помощи населению, внедрение современных методов диагностики и лечения, передового опыта и научной организации труда;</a:t>
            </a:r>
          </a:p>
          <a:p>
            <a:pPr algn="just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иные функции в соответствии с законодательством Российской Федерации.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714375" y="1500188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Число станций (отделений)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скорой медицинской помощи 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__________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 bwMode="auto">
          <a:xfrm>
            <a:off x="457200" y="14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Добавить данные в форму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федерального статистического наблюдения №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24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>
              <a:defRPr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Категорийность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станции (отделения) скорой медицинской помощи </a:t>
            </a:r>
            <a:endParaRPr lang="ru-RU" sz="2800" dirty="0"/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428625" y="1285875"/>
            <a:ext cx="4040188" cy="342925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Таблица 1060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683568" y="1628800"/>
          <a:ext cx="7384876" cy="4930130"/>
        </p:xfrm>
        <a:graphic>
          <a:graphicData uri="http://schemas.openxmlformats.org/drawingml/2006/table">
            <a:tbl>
              <a:tblPr/>
              <a:tblGrid>
                <a:gridCol w="3745556"/>
                <a:gridCol w="1357322"/>
                <a:gridCol w="2281998"/>
              </a:tblGrid>
              <a:tr h="82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выездов в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станций (отделений)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4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100 тысяч (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внекатегорийная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4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75 до 100 тысяч 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категории)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4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50 до 75 тысяч 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категории)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4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25 до 50 тысяч 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категории)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4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10 до 25 тысяч 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категории)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1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 до 10 тысяч  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категории)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5 тысяч  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категории)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Должности и физические лица станции (отделения) скорой медицинской помощи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462174" cy="3692272"/>
        </p:xfrm>
        <a:graphic>
          <a:graphicData uri="http://schemas.openxmlformats.org/drawingml/2006/table">
            <a:tbl>
              <a:tblPr/>
              <a:tblGrid>
                <a:gridCol w="1604126"/>
                <a:gridCol w="857256"/>
                <a:gridCol w="1000132"/>
                <a:gridCol w="769572"/>
                <a:gridCol w="1057772"/>
                <a:gridCol w="1057772"/>
                <a:gridCol w="1116537"/>
                <a:gridCol w="999007"/>
              </a:tblGrid>
              <a:tr h="266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отчетного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6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медицинский персонал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младший медицинский персонал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водители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Штатные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 лица основных работников на занятых должностях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412777"/>
            <a:ext cx="8676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(1105)</a:t>
            </a:r>
            <a:r>
              <a:rPr lang="ru-RU" b="1" dirty="0" smtClean="0"/>
              <a:t> 	</a:t>
            </a:r>
            <a:r>
              <a:rPr lang="ru-RU" sz="2400" b="1" dirty="0" smtClean="0"/>
              <a:t>		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 ОКЕИ: человек: единица - 642, человек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792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федерального статистического наблюдения № 30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Деятельность медицинской организации по оказанию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медицинской помощи в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амбулаторных условиях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Tx/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Таблицы </a:t>
            </a: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2120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2121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2200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2201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2202,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2300 и 2350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заполняют станции скорой медицинской помощи, а также медицинские организации, имеющие в своем составе отделения скорой медицинской помощи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821</Words>
  <Application>Microsoft Office PowerPoint</Application>
  <PresentationFormat>Экран (4:3)</PresentationFormat>
  <Paragraphs>133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Заполнение сведений о работе службы скорой медицинской помощи в форме федерального статистического наблюдения № 30 «Сведения о медицинской организации» в 2014 г.    Шляфер София Исааковна</vt:lpstr>
      <vt:lpstr>Слайд 2</vt:lpstr>
      <vt:lpstr>Скорая, в том числе скорая специализированная, медицинская помощь</vt:lpstr>
      <vt:lpstr>Функции станции (отделения) скорой медицинской помощи</vt:lpstr>
      <vt:lpstr>Функции станции (отделения) скорой медицинской помощи</vt:lpstr>
      <vt:lpstr>Слайд 6</vt:lpstr>
      <vt:lpstr>Категорийность станции (отделения) скорой медицинской помощи </vt:lpstr>
      <vt:lpstr>Должности и физические лица станции (отделения) скорой медицинской помощи</vt:lpstr>
      <vt:lpstr>Форма федерального статистического наблюдения № 30</vt:lpstr>
      <vt:lpstr>    Федеральный закон № 323-ФЗ от 21 ноября 2011 г. «Об основах охраны здоровья граждан в Российской Федерации»  </vt:lpstr>
      <vt:lpstr>Слайд 11</vt:lpstr>
      <vt:lpstr>Таблица 2350</vt:lpstr>
      <vt:lpstr>Форма федерального статистического наблюдения № 30</vt:lpstr>
      <vt:lpstr>Слайд 14</vt:lpstr>
      <vt:lpstr>Слайд 15</vt:lpstr>
      <vt:lpstr>Шляфер София Исааковна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Заполнение сведений о работе службы скорой медицинской помощи в форме федерального статистического наблюдения № 30 «Сведения о медицинской организации» в 2014 г.    Шляфер София Исааковна</dc:title>
  <dc:creator>s.shlyafer</dc:creator>
  <cp:lastModifiedBy>коференц зал</cp:lastModifiedBy>
  <cp:revision>23</cp:revision>
  <dcterms:created xsi:type="dcterms:W3CDTF">2014-12-01T14:25:46Z</dcterms:created>
  <dcterms:modified xsi:type="dcterms:W3CDTF">2014-12-02T08:49:28Z</dcterms:modified>
</cp:coreProperties>
</file>