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96" r:id="rId1"/>
  </p:sldMasterIdLst>
  <p:notesMasterIdLst>
    <p:notesMasterId r:id="rId11"/>
  </p:notesMasterIdLst>
  <p:sldIdLst>
    <p:sldId id="267" r:id="rId2"/>
    <p:sldId id="277" r:id="rId3"/>
    <p:sldId id="292" r:id="rId4"/>
    <p:sldId id="289" r:id="rId5"/>
    <p:sldId id="290" r:id="rId6"/>
    <p:sldId id="291" r:id="rId7"/>
    <p:sldId id="288" r:id="rId8"/>
    <p:sldId id="286" r:id="rId9"/>
    <p:sldId id="293" r:id="rId10"/>
  </p:sldIdLst>
  <p:sldSz cx="9906000" cy="6858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B12D24B7-C44D-4776-AE10-D2F281B911ED}">
          <p14:sldIdLst>
            <p14:sldId id="267"/>
            <p14:sldId id="277"/>
            <p14:sldId id="278"/>
            <p14:sldId id="279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FF"/>
    <a:srgbClr val="FF7C80"/>
    <a:srgbClr val="FF5050"/>
    <a:srgbClr val="000000"/>
    <a:srgbClr val="75BFD1"/>
    <a:srgbClr val="FFCC99"/>
    <a:srgbClr val="DDDDDD"/>
    <a:srgbClr val="FFCCFF"/>
    <a:srgbClr val="FFCC66"/>
    <a:srgbClr val="33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94656" autoAdjust="0"/>
  </p:normalViewPr>
  <p:slideViewPr>
    <p:cSldViewPr snapToGrid="0">
      <p:cViewPr>
        <p:scale>
          <a:sx n="75" d="100"/>
          <a:sy n="75" d="100"/>
        </p:scale>
        <p:origin x="-72" y="-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51" cy="4976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8" y="1"/>
            <a:ext cx="2946351" cy="4976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E0675-34D7-4571-8824-1398CA26298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8" y="4777086"/>
            <a:ext cx="5437821" cy="390852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959"/>
            <a:ext cx="2946351" cy="4976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8" y="9428959"/>
            <a:ext cx="2946351" cy="4976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60283-DBF4-4BD6-85C6-5CE59DB837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00994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24095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77F5-CC56-446C-8838-5B2FCA26507D}" type="datetime1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608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1B0B0-2FF9-4B94-8436-8C88416F3720}" type="datetime1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07990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1DB9-DCB0-4973-B608-75BC0FB0BF2B}" type="datetime1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78129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E3A0-16FC-4CD9-9258-2389EC3E7C04}" type="datetime1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2615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FEA0-9BE5-4958-81F8-FD736A2292E0}" type="datetime1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65453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93CA-C14D-46BD-B519-186232AC4156}" type="datetime1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2865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8F9A7-4C20-43BD-AB96-A04D947DCDCD}" type="datetime1">
              <a:rPr lang="ru-RU" smtClean="0"/>
              <a:pPr/>
              <a:t>02.12.2014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829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02E1D-887B-4C84-A4EF-ACE18F0C11A0}" type="datetime1">
              <a:rPr lang="ru-RU" smtClean="0"/>
              <a:pPr/>
              <a:t>02.12.2014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719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2650-FB97-47B4-9525-DFDA6A2C4761}" type="datetime1">
              <a:rPr lang="ru-RU" smtClean="0"/>
              <a:pPr/>
              <a:t>02.12.2014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3892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12FE0-141C-4AE6-BD15-B0DA5D29BC41}" type="datetime1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3399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A0E2-D253-4E25-B1FC-D4F9238470D7}" type="datetime1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698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CDD05-080F-4E8E-A206-A4B0AFCB3FAF}" type="datetime1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0766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0" y="1989138"/>
            <a:ext cx="9906000" cy="4287837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3672" y="2320131"/>
            <a:ext cx="7983445" cy="3600450"/>
          </a:xfr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ru-RU" sz="2800" b="1" dirty="0" smtClean="0"/>
              <a:t>Формы федерального статистического </a:t>
            </a:r>
            <a:br>
              <a:rPr lang="ru-RU" sz="2800" b="1" dirty="0" smtClean="0"/>
            </a:br>
            <a:r>
              <a:rPr lang="ru-RU" sz="2800" b="1" dirty="0" smtClean="0"/>
              <a:t>наблюдения № </a:t>
            </a:r>
            <a:r>
              <a:rPr lang="en-US" sz="2800" b="1" dirty="0" smtClean="0"/>
              <a:t>19</a:t>
            </a:r>
            <a:r>
              <a:rPr lang="ru-RU" sz="2800" b="1" dirty="0" smtClean="0"/>
              <a:t>, 31, 41, 54, №1-ДЕТИ (здрав).</a:t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Е.М. Тюрина</a:t>
            </a:r>
            <a:endParaRPr lang="ru-RU" sz="1800" b="1" dirty="0"/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1703388"/>
            <a:ext cx="9906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Users\a.polikarpov\Desktop\загруженное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808" y="479064"/>
            <a:ext cx="5509460" cy="12243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1639330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b="1" dirty="0" smtClean="0"/>
              <a:t>ОТЧЕТНАЯ ФОРМА ФЕДЕРАЛЬНОГО </a:t>
            </a:r>
            <a:br>
              <a:rPr lang="ru-RU" sz="2400" b="1" dirty="0" smtClean="0"/>
            </a:br>
            <a:r>
              <a:rPr lang="ru-RU" sz="2400" b="1" dirty="0" smtClean="0"/>
              <a:t>СТАТИСТИЧЕСКОГО НАБЛЮДЕНИЯ № 19</a:t>
            </a:r>
            <a:br>
              <a:rPr lang="ru-RU" sz="2400" b="1" dirty="0" smtClean="0"/>
            </a:br>
            <a:r>
              <a:rPr lang="ru-RU" sz="2400" b="1" dirty="0" smtClean="0"/>
              <a:t>«Сведения о детях-инвалидах»</a:t>
            </a:r>
            <a:endParaRPr lang="ru-RU" sz="2400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15900" y="1692360"/>
            <a:ext cx="95123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табл. 1000</a:t>
            </a:r>
          </a:p>
          <a:p>
            <a:pPr algn="ctr"/>
            <a:r>
              <a:rPr lang="ru-RU" sz="2400" b="1" dirty="0" smtClean="0"/>
              <a:t>1.    Контингенты детей-инвалидов</a:t>
            </a:r>
            <a:endParaRPr lang="ru-RU" sz="24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77800" y="2590801"/>
          <a:ext cx="9550397" cy="2583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9272"/>
                <a:gridCol w="437526"/>
                <a:gridCol w="963927"/>
                <a:gridCol w="661473"/>
                <a:gridCol w="1266381"/>
                <a:gridCol w="963927"/>
                <a:gridCol w="963927"/>
                <a:gridCol w="963927"/>
                <a:gridCol w="1210037"/>
              </a:tblGrid>
              <a:tr h="609838">
                <a:tc rowSpan="2">
                  <a:txBody>
                    <a:bodyPr/>
                    <a:lstStyle/>
                    <a:p>
                      <a:r>
                        <a:rPr lang="ru-RU" sz="1600" dirty="0" smtClean="0"/>
                        <a:t>Возраст ребенка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 </a:t>
                      </a:r>
                      <a:r>
                        <a:rPr lang="ru-RU" sz="1600" dirty="0" err="1" smtClean="0"/>
                        <a:t>стр</a:t>
                      </a:r>
                      <a:endParaRPr lang="ru-RU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600" dirty="0" smtClean="0"/>
                        <a:t>Пол ребенка</a:t>
                      </a:r>
                      <a:endParaRPr lang="ru-RU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dirty="0" smtClean="0"/>
                        <a:t>Число детей-инвалидов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ru-RU" sz="1600" dirty="0" smtClean="0"/>
                        <a:t>Из них проживают в </a:t>
                      </a:r>
                      <a:r>
                        <a:rPr lang="ru-RU" sz="1600" dirty="0" err="1" smtClean="0"/>
                        <a:t>инетрнатных</a:t>
                      </a:r>
                      <a:r>
                        <a:rPr lang="ru-RU" sz="1600" dirty="0" smtClean="0"/>
                        <a:t> учреждениях системы: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7119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Всего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Из них: с впервые установленной инвалидностью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Минздрава России</a:t>
                      </a:r>
                      <a:endParaRPr lang="ru-RU" sz="14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 впервые установленной инвалидностью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Минобразования России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 впервые установленной инвалидностью</a:t>
                      </a:r>
                      <a:endParaRPr lang="ru-RU" sz="1400" dirty="0"/>
                    </a:p>
                  </a:txBody>
                  <a:tcPr anchor="ctr"/>
                </a:tc>
              </a:tr>
              <a:tr h="3886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5042118"/>
            <a:ext cx="95123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табл. 2000</a:t>
            </a:r>
          </a:p>
          <a:p>
            <a:pPr algn="ctr"/>
            <a:r>
              <a:rPr lang="ru-RU" sz="2400" b="1" dirty="0" smtClean="0"/>
              <a:t>2. Распределение детей – инвалидов по заболеванию, обусловившему возникновение инвалидности</a:t>
            </a:r>
            <a:endParaRPr lang="ru-RU" sz="2400" dirty="0" smtClean="0"/>
          </a:p>
          <a:p>
            <a:pPr algn="ctr"/>
            <a:r>
              <a:rPr lang="ru-RU" sz="2400" dirty="0" smtClean="0"/>
              <a:t>Добавлена строка 6.1.1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1639330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b="1" dirty="0" smtClean="0"/>
              <a:t>ОТЧЕТНАЯ ФОРМА ФЕДЕРАЛЬНОГО </a:t>
            </a:r>
            <a:br>
              <a:rPr lang="ru-RU" sz="2400" b="1" dirty="0" smtClean="0"/>
            </a:br>
            <a:r>
              <a:rPr lang="ru-RU" sz="2400" b="1" dirty="0" smtClean="0"/>
              <a:t>СТАТИСТИЧЕСКОГО НАБЛЮДЕНИЯ № 31</a:t>
            </a:r>
            <a:br>
              <a:rPr lang="ru-RU" sz="2400" b="1" dirty="0" smtClean="0"/>
            </a:br>
            <a:r>
              <a:rPr lang="ru-RU" sz="2400" b="1" dirty="0" smtClean="0"/>
              <a:t>«Сведения о медицинской помощи детям и подросткам-школьникам»</a:t>
            </a:r>
            <a:endParaRPr lang="ru-RU" sz="2400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15900" y="1692360"/>
            <a:ext cx="95123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табл. 2101 </a:t>
            </a:r>
            <a:r>
              <a:rPr lang="ru-RU" sz="2800" b="1" dirty="0" smtClean="0"/>
              <a:t>≤</a:t>
            </a:r>
            <a:r>
              <a:rPr lang="ru-RU" sz="2800" dirty="0" smtClean="0"/>
              <a:t> табл. 2300</a:t>
            </a:r>
          </a:p>
          <a:p>
            <a:pPr algn="ctr"/>
            <a:r>
              <a:rPr lang="ru-RU" sz="2800" dirty="0" smtClean="0"/>
              <a:t>Разница  количестве должна быть объяснима</a:t>
            </a:r>
            <a:endParaRPr lang="ru-RU" sz="28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46100" y="2654301"/>
          <a:ext cx="87884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7000"/>
                <a:gridCol w="812800"/>
                <a:gridCol w="1790700"/>
                <a:gridCol w="2247900"/>
              </a:tblGrid>
              <a:tr h="609838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заболевания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№ </a:t>
                      </a:r>
                      <a:r>
                        <a:rPr lang="ru-RU" dirty="0" err="1" smtClean="0"/>
                        <a:t>стр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Код</a:t>
                      </a:r>
                      <a:r>
                        <a:rPr lang="ru-RU" baseline="0" dirty="0" smtClean="0"/>
                        <a:t> по МКБ-Х пересмотра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Зарегистрировано</a:t>
                      </a:r>
                      <a:r>
                        <a:rPr lang="ru-RU" baseline="0" dirty="0" smtClean="0"/>
                        <a:t> заболеваний</a:t>
                      </a:r>
                      <a:endParaRPr lang="ru-RU" dirty="0"/>
                    </a:p>
                  </a:txBody>
                  <a:tcPr/>
                </a:tc>
              </a:tr>
              <a:tr h="871197">
                <a:tc>
                  <a:txBody>
                    <a:bodyPr/>
                    <a:lstStyle/>
                    <a:p>
                      <a:r>
                        <a:rPr lang="ru-RU" dirty="0" smtClean="0"/>
                        <a:t>Болезни эндокринной системы, расстройства</a:t>
                      </a:r>
                      <a:r>
                        <a:rPr lang="ru-RU" baseline="0" dirty="0" smtClean="0"/>
                        <a:t> питания и нарушения обмена веществ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5.0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Е00 – Е90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5619">
                <a:tc>
                  <a:txBody>
                    <a:bodyPr/>
                    <a:lstStyle/>
                    <a:p>
                      <a:pPr lvl="1"/>
                      <a:r>
                        <a:rPr lang="ru-RU" dirty="0" smtClean="0"/>
                        <a:t>из них:</a:t>
                      </a:r>
                    </a:p>
                    <a:p>
                      <a:pPr lvl="1"/>
                      <a:r>
                        <a:rPr lang="ru-RU" dirty="0" smtClean="0"/>
                        <a:t>врожденный гипотиреоз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5.1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Е03.0, 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48479">
                <a:tc>
                  <a:txBody>
                    <a:bodyPr/>
                    <a:lstStyle/>
                    <a:p>
                      <a:pPr lvl="1"/>
                      <a:r>
                        <a:rPr lang="ru-RU" dirty="0" smtClean="0"/>
                        <a:t>рахит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5.2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Е55.0 – часть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48479">
                <a:tc>
                  <a:txBody>
                    <a:bodyPr/>
                    <a:lstStyle/>
                    <a:p>
                      <a:pPr lvl="1"/>
                      <a:r>
                        <a:rPr lang="ru-RU" dirty="0" err="1" smtClean="0"/>
                        <a:t>фенилкетонурия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5.3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Е70.0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48479">
                <a:tc>
                  <a:txBody>
                    <a:bodyPr/>
                    <a:lstStyle/>
                    <a:p>
                      <a:pPr lvl="1"/>
                      <a:r>
                        <a:rPr lang="ru-RU" dirty="0" smtClean="0"/>
                        <a:t>адреногенитальный синдром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5.4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Е25.0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48479">
                <a:tc>
                  <a:txBody>
                    <a:bodyPr/>
                    <a:lstStyle/>
                    <a:p>
                      <a:pPr lvl="1"/>
                      <a:r>
                        <a:rPr lang="ru-RU" dirty="0" err="1" smtClean="0"/>
                        <a:t>галактоземия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Е74.2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30199">
                <a:tc>
                  <a:txBody>
                    <a:bodyPr/>
                    <a:lstStyle/>
                    <a:p>
                      <a:pPr lvl="1"/>
                      <a:r>
                        <a:rPr lang="ru-RU" dirty="0" err="1" smtClean="0"/>
                        <a:t>муковисцидоз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5.6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Е84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0"/>
            <a:ext cx="1428750" cy="2413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62170" y="2200360"/>
            <a:ext cx="873906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/>
            <a:r>
              <a:rPr lang="ru-RU" sz="2800" dirty="0" smtClean="0"/>
              <a:t>Болезни эндокринной системы, расстройства питания и нарушения обмена веществ из них:</a:t>
            </a:r>
          </a:p>
          <a:p>
            <a:pPr fontAlgn="t"/>
            <a:r>
              <a:rPr lang="ru-RU" sz="2800" dirty="0" smtClean="0"/>
              <a:t>врожденный гипотиреоз, рахит, </a:t>
            </a:r>
            <a:r>
              <a:rPr lang="ru-RU" sz="2800" dirty="0" err="1" smtClean="0"/>
              <a:t>фенилкетонурия</a:t>
            </a:r>
            <a:r>
              <a:rPr lang="ru-RU" sz="2800" dirty="0" smtClean="0"/>
              <a:t>, адреногенитальный синдром, </a:t>
            </a:r>
            <a:r>
              <a:rPr lang="ru-RU" sz="2800" dirty="0" err="1" smtClean="0"/>
              <a:t>галактоземия</a:t>
            </a:r>
            <a:r>
              <a:rPr lang="ru-RU" sz="2800" dirty="0" smtClean="0"/>
              <a:t>, </a:t>
            </a:r>
            <a:r>
              <a:rPr lang="ru-RU" sz="2800" b="1" u="sng" dirty="0" err="1" smtClean="0"/>
              <a:t>муковисцидоз</a:t>
            </a:r>
            <a:r>
              <a:rPr lang="ru-RU" sz="2800" b="1" u="sng" dirty="0" smtClean="0"/>
              <a:t>.</a:t>
            </a:r>
          </a:p>
          <a:p>
            <a:pPr algn="ctr"/>
            <a:r>
              <a:rPr lang="ru-RU" sz="2800" b="1" dirty="0" smtClean="0"/>
              <a:t>Нозологии, выявленные впервые по форме 12, должны быть больше равны показанным в форме 31.</a:t>
            </a:r>
            <a:endParaRPr lang="ru-RU" sz="2800" dirty="0" smtClean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4604" y="202170"/>
            <a:ext cx="9359089" cy="1639330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ОТЧЕТНАЯ ФОРМА ФЕДЕРАЛЬНОГО </a:t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СТАТИСТИЧЕСКОГО НАБЛЮДЕНИЯ № 31</a:t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«Сведения о медицинской помощи детям и подросткам-школьникам»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1347230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b="1" dirty="0" smtClean="0"/>
              <a:t>ОТЧЕТНАЯ ФОРМА ФЕДЕРАЛЬНОГО </a:t>
            </a:r>
            <a:br>
              <a:rPr lang="ru-RU" sz="2400" b="1" dirty="0" smtClean="0"/>
            </a:br>
            <a:r>
              <a:rPr lang="ru-RU" sz="2400" b="1" dirty="0" smtClean="0"/>
              <a:t>СТАТИСТИЧЕСКОГО НАБЛЮДЕНИЯ № 41</a:t>
            </a:r>
            <a:br>
              <a:rPr lang="ru-RU" sz="2400" b="1" dirty="0" smtClean="0"/>
            </a:br>
            <a:r>
              <a:rPr lang="ru-RU" sz="2400" b="1" dirty="0" smtClean="0"/>
              <a:t>«Сведения о доме ребенка»</a:t>
            </a:r>
            <a:endParaRPr lang="ru-RU" sz="2400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49470" y="1730460"/>
            <a:ext cx="873906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Заполняются </a:t>
            </a:r>
            <a:r>
              <a:rPr lang="ru-RU" sz="2800" b="1" u="sng" dirty="0" smtClean="0"/>
              <a:t>2</a:t>
            </a:r>
            <a:r>
              <a:rPr lang="ru-RU" sz="2800" b="1" dirty="0" smtClean="0"/>
              <a:t> разреза формы, если учреждения подобного рода отсутствуют - представляется 0 отчет.</a:t>
            </a:r>
          </a:p>
          <a:p>
            <a:pPr algn="ctr"/>
            <a:endParaRPr lang="ru-RU" sz="2800" b="1" dirty="0" smtClean="0"/>
          </a:p>
          <a:p>
            <a:pPr algn="ctr">
              <a:buFont typeface="Arial" pitchFamily="34" charset="0"/>
              <a:buChar char="•"/>
            </a:pPr>
            <a:r>
              <a:rPr lang="ru-RU" sz="2800" b="1" dirty="0" smtClean="0"/>
              <a:t>Табл. 2100. Количество штатных и занятых ставок – представляется число, кратное 0,25.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b="1" dirty="0" smtClean="0"/>
              <a:t>Табл. 2120. Количество детей-инвалидов должно соответствовать </a:t>
            </a:r>
            <a:r>
              <a:rPr lang="ru-RU" sz="2800" b="1" u="sng" dirty="0" smtClean="0"/>
              <a:t>форме 19 в случае несоответствия представляется объяснительная записка.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b="1" dirty="0" smtClean="0"/>
              <a:t>Табл. 2146. Представляется количество детей – только целые числа.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1537730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b="1" dirty="0" smtClean="0"/>
              <a:t>ОТЧЕТНАЯ ФОРМА ФЕДЕРАЛЬНОГО </a:t>
            </a:r>
            <a:br>
              <a:rPr lang="ru-RU" sz="2400" b="1" dirty="0" smtClean="0"/>
            </a:br>
            <a:r>
              <a:rPr lang="ru-RU" sz="2400" b="1" dirty="0" smtClean="0"/>
              <a:t>СТАТИСТИЧЕСКОГО НАБЛЮДЕНИЯ № 54</a:t>
            </a:r>
            <a:br>
              <a:rPr lang="ru-RU" sz="2400" b="1" dirty="0" smtClean="0"/>
            </a:br>
            <a:r>
              <a:rPr lang="ru-RU" sz="2400" b="1" dirty="0" smtClean="0"/>
              <a:t>«Отчет врача детского дома, школы-интерната о лечебно-профилактической помощи воспитанникам»</a:t>
            </a:r>
            <a:endParaRPr lang="ru-RU" sz="2400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49470" y="1730460"/>
            <a:ext cx="873906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Заполняются </a:t>
            </a:r>
            <a:r>
              <a:rPr lang="ru-RU" sz="2800" b="1" u="sng" dirty="0" smtClean="0"/>
              <a:t>2</a:t>
            </a:r>
            <a:r>
              <a:rPr lang="ru-RU" sz="2800" b="1" dirty="0" smtClean="0"/>
              <a:t> разреза формы, если учреждения подобного рода отсутствуют - представляется 0 отчет.</a:t>
            </a:r>
          </a:p>
          <a:p>
            <a:pPr algn="ctr"/>
            <a:endParaRPr lang="ru-RU" sz="2800" b="1" dirty="0" smtClean="0"/>
          </a:p>
          <a:p>
            <a:pPr algn="ctr">
              <a:buFont typeface="Arial" pitchFamily="34" charset="0"/>
              <a:buChar char="•"/>
            </a:pPr>
            <a:r>
              <a:rPr lang="ru-RU" sz="2800" b="1" dirty="0" smtClean="0"/>
              <a:t>Табл. 2120. Количество штатных и занятых ставок – представляется число, кратное 0,25.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b="1" dirty="0" smtClean="0"/>
              <a:t>Табл. 2310. Количество детей-инвалидов должно соответствовать </a:t>
            </a:r>
            <a:r>
              <a:rPr lang="ru-RU" sz="2800" b="1" u="sng" dirty="0" smtClean="0"/>
              <a:t>форме 19 в случае несоответствия представляется объяснительная записка.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1956830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b="1" dirty="0" smtClean="0"/>
              <a:t>ОТЧЕТНАЯ ФОРМА ФЕДЕРАЛЬНОГО </a:t>
            </a:r>
            <a:br>
              <a:rPr lang="ru-RU" sz="2400" b="1" dirty="0" smtClean="0"/>
            </a:br>
            <a:r>
              <a:rPr lang="ru-RU" sz="2400" b="1" dirty="0" smtClean="0"/>
              <a:t>СТАТИСТИЧЕСКОГО НАБЛЮДЕНИЯ № 1-ДЕТИ (здрав)</a:t>
            </a:r>
            <a:br>
              <a:rPr lang="ru-RU" sz="2400" b="1" dirty="0" smtClean="0"/>
            </a:br>
            <a:r>
              <a:rPr lang="ru-RU" sz="2400" b="1" dirty="0" smtClean="0"/>
              <a:t>«Сведения о численности беспризорных и безнадзорных несовершеннолетних, помещенных в лечебно-профилактические учреждения»</a:t>
            </a:r>
            <a:endParaRPr lang="ru-RU" sz="2400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pic>
        <p:nvPicPr>
          <p:cNvPr id="77" name="Picture 2" descr="C:\Users\a.polikarpov\Desktop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8" y="6237312"/>
            <a:ext cx="2555776" cy="567950"/>
          </a:xfrm>
          <a:prstGeom prst="rect">
            <a:avLst/>
          </a:prstGeom>
          <a:noFill/>
        </p:spPr>
      </p:pic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60570" y="2174960"/>
            <a:ext cx="914063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800" b="1" dirty="0" smtClean="0"/>
              <a:t>Заполняется на основании форм №312/у («Статистическая карта…») и №001/у («Журнал учета приема больных и отказов в госпитализации»).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b="1" dirty="0" smtClean="0"/>
              <a:t>Численность детей в табл. 1000 стр. 01 гр. 3, </a:t>
            </a:r>
            <a:br>
              <a:rPr lang="ru-RU" sz="2800" b="1" dirty="0" smtClean="0"/>
            </a:br>
            <a:r>
              <a:rPr lang="ru-RU" sz="2800" b="1" dirty="0" smtClean="0"/>
              <a:t>табл. 2000 стр. 29 гр.3, табл. 3000 стр. 39 гр.3</a:t>
            </a:r>
            <a:br>
              <a:rPr lang="ru-RU" sz="2800" b="1" dirty="0" smtClean="0"/>
            </a:br>
            <a:r>
              <a:rPr lang="ru-RU" sz="2800" b="1" dirty="0" smtClean="0"/>
              <a:t>должна быть ОДИНАКОВОЙ.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b="1" dirty="0" smtClean="0"/>
              <a:t>Распределение по возрастным группам в табл. 3000 должно соответствовать аналогичному в табл. 1000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b="1" dirty="0" smtClean="0"/>
              <a:t>Табл. 2000 сумма строк с 31 по 38 (гр.3) должна быть равна стр. 29 (гр. 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408795"/>
            <a:ext cx="9359089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dirty="0" smtClean="0"/>
              <a:t>Тюрина Елена Михайловна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f19stat@yandex.ru</a:t>
            </a:r>
            <a:endParaRPr lang="ru-RU" sz="2400" dirty="0"/>
          </a:p>
        </p:txBody>
      </p:sp>
      <p:pic>
        <p:nvPicPr>
          <p:cNvPr id="77" name="Picture 2" descr="C:\Users\a.polikarpov\Desktop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8" y="6237312"/>
            <a:ext cx="2555776" cy="567950"/>
          </a:xfrm>
          <a:prstGeom prst="rect">
            <a:avLst/>
          </a:prstGeom>
          <a:noFill/>
        </p:spPr>
      </p:pic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7423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408795"/>
            <a:ext cx="9359089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b="1" dirty="0" smtClean="0"/>
              <a:t>БЛАГОДАРЮ ЗА ВНИМАНИЕ</a:t>
            </a:r>
            <a:endParaRPr lang="ru-RU" sz="2400" dirty="0"/>
          </a:p>
        </p:txBody>
      </p:sp>
      <p:pic>
        <p:nvPicPr>
          <p:cNvPr id="77" name="Picture 2" descr="C:\Users\a.polikarpov\Desktop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8" y="6237312"/>
            <a:ext cx="2555776" cy="567950"/>
          </a:xfrm>
          <a:prstGeom prst="rect">
            <a:avLst/>
          </a:prstGeom>
          <a:noFill/>
        </p:spPr>
      </p:pic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7423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2028</TotalTime>
  <Words>348</Words>
  <Application>Microsoft Office PowerPoint</Application>
  <PresentationFormat>Лист A4 (210x297 мм)</PresentationFormat>
  <Paragraphs>78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Формы федерального статистического  наблюдения № 19, 31, 41, 54, №1-ДЕТИ (здрав).    Е.М. Тюрина</vt:lpstr>
      <vt:lpstr>ОТЧЕТНАЯ ФОРМА ФЕДЕРАЛЬНОГО  СТАТИСТИЧЕСКОГО НАБЛЮДЕНИЯ № 19 «Сведения о детях-инвалидах»</vt:lpstr>
      <vt:lpstr>ОТЧЕТНАЯ ФОРМА ФЕДЕРАЛЬНОГО  СТАТИСТИЧЕСКОГО НАБЛЮДЕНИЯ № 31 «Сведения о медицинской помощи детям и подросткам-школьникам»</vt:lpstr>
      <vt:lpstr>Слайд 4</vt:lpstr>
      <vt:lpstr>ОТЧЕТНАЯ ФОРМА ФЕДЕРАЛЬНОГО  СТАТИСТИЧЕСКОГО НАБЛЮДЕНИЯ № 41 «Сведения о доме ребенка»</vt:lpstr>
      <vt:lpstr>ОТЧЕТНАЯ ФОРМА ФЕДЕРАЛЬНОГО  СТАТИСТИЧЕСКОГО НАБЛЮДЕНИЯ № 54 «Отчет врача детского дома, школы-интерната о лечебно-профилактической помощи воспитанникам»</vt:lpstr>
      <vt:lpstr>ОТЧЕТНАЯ ФОРМА ФЕДЕРАЛЬНОГО  СТАТИСТИЧЕСКОГО НАБЛЮДЕНИЯ № 1-ДЕТИ (здрав) «Сведения о численности беспризорных и безнадзорных несовершеннолетних, помещенных в лечебно-профилактические учреждения»</vt:lpstr>
      <vt:lpstr>Тюрина Елена Михайловна f19stat@yandex.ru</vt:lpstr>
      <vt:lpstr>БЛАГОДАРЮ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С. Сошников</dc:creator>
  <cp:lastModifiedBy>коференц зал</cp:lastModifiedBy>
  <cp:revision>189</cp:revision>
  <cp:lastPrinted>2014-10-23T08:56:58Z</cp:lastPrinted>
  <dcterms:created xsi:type="dcterms:W3CDTF">2014-09-30T10:01:07Z</dcterms:created>
  <dcterms:modified xsi:type="dcterms:W3CDTF">2014-12-02T06:44:13Z</dcterms:modified>
</cp:coreProperties>
</file>