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7"/>
  </p:notesMasterIdLst>
  <p:handoutMasterIdLst>
    <p:handoutMasterId r:id="rId48"/>
  </p:handoutMasterIdLst>
  <p:sldIdLst>
    <p:sldId id="366" r:id="rId2"/>
    <p:sldId id="462" r:id="rId3"/>
    <p:sldId id="429" r:id="rId4"/>
    <p:sldId id="458" r:id="rId5"/>
    <p:sldId id="466" r:id="rId6"/>
    <p:sldId id="480" r:id="rId7"/>
    <p:sldId id="431" r:id="rId8"/>
    <p:sldId id="481" r:id="rId9"/>
    <p:sldId id="450" r:id="rId10"/>
    <p:sldId id="459" r:id="rId11"/>
    <p:sldId id="464" r:id="rId12"/>
    <p:sldId id="483" r:id="rId13"/>
    <p:sldId id="433" r:id="rId14"/>
    <p:sldId id="479" r:id="rId15"/>
    <p:sldId id="451" r:id="rId16"/>
    <p:sldId id="484" r:id="rId17"/>
    <p:sldId id="460" r:id="rId18"/>
    <p:sldId id="465" r:id="rId19"/>
    <p:sldId id="485" r:id="rId20"/>
    <p:sldId id="452" r:id="rId21"/>
    <p:sldId id="454" r:id="rId22"/>
    <p:sldId id="453" r:id="rId23"/>
    <p:sldId id="486" r:id="rId24"/>
    <p:sldId id="487" r:id="rId25"/>
    <p:sldId id="456" r:id="rId26"/>
    <p:sldId id="455" r:id="rId27"/>
    <p:sldId id="457" r:id="rId28"/>
    <p:sldId id="463" r:id="rId29"/>
    <p:sldId id="467" r:id="rId30"/>
    <p:sldId id="469" r:id="rId31"/>
    <p:sldId id="470" r:id="rId32"/>
    <p:sldId id="471" r:id="rId33"/>
    <p:sldId id="472" r:id="rId34"/>
    <p:sldId id="474" r:id="rId35"/>
    <p:sldId id="475" r:id="rId36"/>
    <p:sldId id="476" r:id="rId37"/>
    <p:sldId id="473" r:id="rId38"/>
    <p:sldId id="477" r:id="rId39"/>
    <p:sldId id="468" r:id="rId40"/>
    <p:sldId id="478" r:id="rId41"/>
    <p:sldId id="432" r:id="rId42"/>
    <p:sldId id="441" r:id="rId43"/>
    <p:sldId id="442" r:id="rId44"/>
    <p:sldId id="443" r:id="rId45"/>
    <p:sldId id="259" r:id="rId46"/>
  </p:sldIdLst>
  <p:sldSz cx="9144000" cy="6858000" type="screen4x3"/>
  <p:notesSz cx="6834188" cy="9979025"/>
  <p:defaultTextStyle>
    <a:defPPr>
      <a:defRPr lang="ru-RU"/>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3CD"/>
    <a:srgbClr val="CCECFF"/>
    <a:srgbClr val="808000"/>
    <a:srgbClr val="CCCC00"/>
    <a:srgbClr val="5F5F5F"/>
    <a:srgbClr val="CCFF33"/>
    <a:srgbClr val="FBE2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4" autoAdjust="0"/>
    <p:restoredTop sz="86198" autoAdjust="0"/>
  </p:normalViewPr>
  <p:slideViewPr>
    <p:cSldViewPr>
      <p:cViewPr varScale="1">
        <p:scale>
          <a:sx n="88" d="100"/>
          <a:sy n="88" d="100"/>
        </p:scale>
        <p:origin x="-128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62226" cy="499510"/>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190467" name="Rectangle 3"/>
          <p:cNvSpPr>
            <a:spLocks noGrp="1" noChangeArrowheads="1"/>
          </p:cNvSpPr>
          <p:nvPr>
            <p:ph type="dt" sz="quarter" idx="1"/>
          </p:nvPr>
        </p:nvSpPr>
        <p:spPr bwMode="auto">
          <a:xfrm>
            <a:off x="3870366" y="0"/>
            <a:ext cx="2962226" cy="499510"/>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190468" name="Rectangle 4"/>
          <p:cNvSpPr>
            <a:spLocks noGrp="1" noChangeArrowheads="1"/>
          </p:cNvSpPr>
          <p:nvPr>
            <p:ph type="ftr" sz="quarter" idx="2"/>
          </p:nvPr>
        </p:nvSpPr>
        <p:spPr bwMode="auto">
          <a:xfrm>
            <a:off x="0" y="9477920"/>
            <a:ext cx="2962226" cy="499509"/>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190469" name="Rectangle 5"/>
          <p:cNvSpPr>
            <a:spLocks noGrp="1" noChangeArrowheads="1"/>
          </p:cNvSpPr>
          <p:nvPr>
            <p:ph type="sldNum" sz="quarter" idx="3"/>
          </p:nvPr>
        </p:nvSpPr>
        <p:spPr bwMode="auto">
          <a:xfrm>
            <a:off x="3870366" y="9477920"/>
            <a:ext cx="2962226" cy="499509"/>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lgn="r">
              <a:defRPr sz="1200">
                <a:latin typeface="Arial" charset="0"/>
                <a:cs typeface="Arial" charset="0"/>
              </a:defRPr>
            </a:lvl1pPr>
          </a:lstStyle>
          <a:p>
            <a:pPr>
              <a:defRPr/>
            </a:pPr>
            <a:fld id="{EE8EBF2D-2C87-4BB7-BCB3-5246322E4BC9}" type="slidenum">
              <a:rPr lang="ru-RU"/>
              <a:pPr>
                <a:defRPr/>
              </a:pPr>
              <a:t>‹#›</a:t>
            </a:fld>
            <a:endParaRPr lang="ru-RU"/>
          </a:p>
        </p:txBody>
      </p:sp>
    </p:spTree>
    <p:extLst>
      <p:ext uri="{BB962C8B-B14F-4D97-AF65-F5344CB8AC3E}">
        <p14:creationId xmlns:p14="http://schemas.microsoft.com/office/powerpoint/2010/main" val="253901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62226" cy="499510"/>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115715" name="Rectangle 3"/>
          <p:cNvSpPr>
            <a:spLocks noGrp="1" noChangeArrowheads="1"/>
          </p:cNvSpPr>
          <p:nvPr>
            <p:ph type="dt" idx="1"/>
          </p:nvPr>
        </p:nvSpPr>
        <p:spPr bwMode="auto">
          <a:xfrm>
            <a:off x="3870366" y="0"/>
            <a:ext cx="2962226" cy="499510"/>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44036" name="Rectangle 4"/>
          <p:cNvSpPr>
            <a:spLocks noGrp="1" noRot="1" noChangeAspect="1" noChangeArrowheads="1" noTextEdit="1"/>
          </p:cNvSpPr>
          <p:nvPr>
            <p:ph type="sldImg" idx="2"/>
          </p:nvPr>
        </p:nvSpPr>
        <p:spPr bwMode="auto">
          <a:xfrm>
            <a:off x="920750" y="747713"/>
            <a:ext cx="4992688" cy="3743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5"/>
          <p:cNvSpPr>
            <a:spLocks noGrp="1" noChangeArrowheads="1"/>
          </p:cNvSpPr>
          <p:nvPr>
            <p:ph type="body" sz="quarter" idx="3"/>
          </p:nvPr>
        </p:nvSpPr>
        <p:spPr bwMode="auto">
          <a:xfrm>
            <a:off x="683100" y="4739758"/>
            <a:ext cx="5467989" cy="4490800"/>
          </a:xfrm>
          <a:prstGeom prst="rect">
            <a:avLst/>
          </a:prstGeom>
          <a:noFill/>
          <a:ln>
            <a:noFill/>
          </a:ln>
          <a:effectLst/>
          <a:extLst/>
        </p:spPr>
        <p:txBody>
          <a:bodyPr vert="horz" wrap="square" lIns="91925" tIns="45962" rIns="91925" bIns="45962"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5718" name="Rectangle 6"/>
          <p:cNvSpPr>
            <a:spLocks noGrp="1" noChangeArrowheads="1"/>
          </p:cNvSpPr>
          <p:nvPr>
            <p:ph type="ftr" sz="quarter" idx="4"/>
          </p:nvPr>
        </p:nvSpPr>
        <p:spPr bwMode="auto">
          <a:xfrm>
            <a:off x="0" y="9477920"/>
            <a:ext cx="2962226" cy="499509"/>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115719" name="Rectangle 7"/>
          <p:cNvSpPr>
            <a:spLocks noGrp="1" noChangeArrowheads="1"/>
          </p:cNvSpPr>
          <p:nvPr>
            <p:ph type="sldNum" sz="quarter" idx="5"/>
          </p:nvPr>
        </p:nvSpPr>
        <p:spPr bwMode="auto">
          <a:xfrm>
            <a:off x="3870366" y="9477920"/>
            <a:ext cx="2962226" cy="499509"/>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lgn="r">
              <a:defRPr sz="1200">
                <a:latin typeface="Arial" charset="0"/>
                <a:cs typeface="Arial" charset="0"/>
              </a:defRPr>
            </a:lvl1pPr>
          </a:lstStyle>
          <a:p>
            <a:pPr>
              <a:defRPr/>
            </a:pPr>
            <a:fld id="{3ACC6D16-B156-4958-B5AE-72C3FF2DDDDE}" type="slidenum">
              <a:rPr lang="ru-RU"/>
              <a:pPr>
                <a:defRPr/>
              </a:pPr>
              <a:t>‹#›</a:t>
            </a:fld>
            <a:endParaRPr lang="ru-RU"/>
          </a:p>
        </p:txBody>
      </p:sp>
    </p:spTree>
    <p:extLst>
      <p:ext uri="{BB962C8B-B14F-4D97-AF65-F5344CB8AC3E}">
        <p14:creationId xmlns:p14="http://schemas.microsoft.com/office/powerpoint/2010/main" val="1029100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9A5A252-FAA5-488E-8B1D-4177BA9BC8D4}" type="slidenum">
              <a:rPr lang="ru-RU"/>
              <a:pPr>
                <a:defRPr/>
              </a:pPr>
              <a:t>‹#›</a:t>
            </a:fld>
            <a:endParaRPr lang="ru-RU"/>
          </a:p>
        </p:txBody>
      </p:sp>
    </p:spTree>
    <p:extLst>
      <p:ext uri="{BB962C8B-B14F-4D97-AF65-F5344CB8AC3E}">
        <p14:creationId xmlns:p14="http://schemas.microsoft.com/office/powerpoint/2010/main" val="205414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A84F304-6B92-4DF3-AAF6-3DE63E14BBE3}" type="slidenum">
              <a:rPr lang="ru-RU"/>
              <a:pPr>
                <a:defRPr/>
              </a:pPr>
              <a:t>‹#›</a:t>
            </a:fld>
            <a:endParaRPr lang="ru-RU"/>
          </a:p>
        </p:txBody>
      </p:sp>
    </p:spTree>
    <p:extLst>
      <p:ext uri="{BB962C8B-B14F-4D97-AF65-F5344CB8AC3E}">
        <p14:creationId xmlns:p14="http://schemas.microsoft.com/office/powerpoint/2010/main" val="126551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E6EEEC7-A548-408D-9DA3-E8316660A533}" type="slidenum">
              <a:rPr lang="ru-RU"/>
              <a:pPr>
                <a:defRPr/>
              </a:pPr>
              <a:t>‹#›</a:t>
            </a:fld>
            <a:endParaRPr lang="ru-RU"/>
          </a:p>
        </p:txBody>
      </p:sp>
    </p:spTree>
    <p:extLst>
      <p:ext uri="{BB962C8B-B14F-4D97-AF65-F5344CB8AC3E}">
        <p14:creationId xmlns:p14="http://schemas.microsoft.com/office/powerpoint/2010/main" val="18291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9C4E2D4-4EDB-4C84-BF0D-6AC41D784829}" type="slidenum">
              <a:rPr lang="ru-RU"/>
              <a:pPr>
                <a:defRPr/>
              </a:pPr>
              <a:t>‹#›</a:t>
            </a:fld>
            <a:endParaRPr lang="ru-RU"/>
          </a:p>
        </p:txBody>
      </p:sp>
    </p:spTree>
    <p:extLst>
      <p:ext uri="{BB962C8B-B14F-4D97-AF65-F5344CB8AC3E}">
        <p14:creationId xmlns:p14="http://schemas.microsoft.com/office/powerpoint/2010/main" val="1232446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100E2D1-0C4C-4E91-BFB4-46A054A9849A}" type="slidenum">
              <a:rPr lang="ru-RU"/>
              <a:pPr>
                <a:defRPr/>
              </a:pPr>
              <a:t>‹#›</a:t>
            </a:fld>
            <a:endParaRPr lang="ru-RU"/>
          </a:p>
        </p:txBody>
      </p:sp>
    </p:spTree>
    <p:extLst>
      <p:ext uri="{BB962C8B-B14F-4D97-AF65-F5344CB8AC3E}">
        <p14:creationId xmlns:p14="http://schemas.microsoft.com/office/powerpoint/2010/main" val="545626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8229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7200" y="3938588"/>
            <a:ext cx="8229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2BC9781-A38A-4D2B-90AD-7D46A5B876E6}" type="slidenum">
              <a:rPr lang="ru-RU"/>
              <a:pPr>
                <a:defRPr/>
              </a:pPr>
              <a:t>‹#›</a:t>
            </a:fld>
            <a:endParaRPr lang="ru-RU"/>
          </a:p>
        </p:txBody>
      </p:sp>
    </p:spTree>
    <p:extLst>
      <p:ext uri="{BB962C8B-B14F-4D97-AF65-F5344CB8AC3E}">
        <p14:creationId xmlns:p14="http://schemas.microsoft.com/office/powerpoint/2010/main" val="311411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914400" y="277813"/>
            <a:ext cx="77724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914400" y="6251575"/>
            <a:ext cx="1981200" cy="457200"/>
          </a:xfrm>
        </p:spPr>
        <p:txBody>
          <a:bodyPr/>
          <a:lstStyle>
            <a:lvl1pPr>
              <a:defRPr/>
            </a:lvl1pPr>
          </a:lstStyle>
          <a:p>
            <a:pPr>
              <a:defRPr/>
            </a:pPr>
            <a:endParaRPr lang="ru-RU"/>
          </a:p>
        </p:txBody>
      </p:sp>
      <p:sp>
        <p:nvSpPr>
          <p:cNvPr id="4" name="Нижний колонтитул 3"/>
          <p:cNvSpPr>
            <a:spLocks noGrp="1"/>
          </p:cNvSpPr>
          <p:nvPr>
            <p:ph type="ftr" sz="quarter" idx="11"/>
          </p:nvPr>
        </p:nvSpPr>
        <p:spPr>
          <a:xfrm>
            <a:off x="3352800" y="6248400"/>
            <a:ext cx="2971800" cy="457200"/>
          </a:xfrm>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6781800" y="6248400"/>
            <a:ext cx="1905000" cy="457200"/>
          </a:xfrm>
        </p:spPr>
        <p:txBody>
          <a:bodyPr/>
          <a:lstStyle>
            <a:lvl1pPr>
              <a:defRPr/>
            </a:lvl1pPr>
          </a:lstStyle>
          <a:p>
            <a:pPr>
              <a:defRPr/>
            </a:pPr>
            <a:fld id="{1D52C3DD-6B15-4F09-BB1D-ABCB7EAAF5E8}" type="slidenum">
              <a:rPr lang="ru-RU"/>
              <a:pPr>
                <a:defRPr/>
              </a:pPr>
              <a:t>‹#›</a:t>
            </a:fld>
            <a:endParaRPr lang="ru-RU"/>
          </a:p>
        </p:txBody>
      </p:sp>
    </p:spTree>
    <p:extLst>
      <p:ext uri="{BB962C8B-B14F-4D97-AF65-F5344CB8AC3E}">
        <p14:creationId xmlns:p14="http://schemas.microsoft.com/office/powerpoint/2010/main" val="408088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F17756C-2586-47C8-8EDD-A8A5CCF26DF8}" type="slidenum">
              <a:rPr lang="ru-RU"/>
              <a:pPr>
                <a:defRPr/>
              </a:pPr>
              <a:t>‹#›</a:t>
            </a:fld>
            <a:endParaRPr lang="ru-RU"/>
          </a:p>
        </p:txBody>
      </p:sp>
    </p:spTree>
    <p:extLst>
      <p:ext uri="{BB962C8B-B14F-4D97-AF65-F5344CB8AC3E}">
        <p14:creationId xmlns:p14="http://schemas.microsoft.com/office/powerpoint/2010/main" val="261437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42DAE84-F9AB-4546-9246-77BFF9EDC510}" type="slidenum">
              <a:rPr lang="ru-RU"/>
              <a:pPr>
                <a:defRPr/>
              </a:pPr>
              <a:t>‹#›</a:t>
            </a:fld>
            <a:endParaRPr lang="ru-RU"/>
          </a:p>
        </p:txBody>
      </p:sp>
    </p:spTree>
    <p:extLst>
      <p:ext uri="{BB962C8B-B14F-4D97-AF65-F5344CB8AC3E}">
        <p14:creationId xmlns:p14="http://schemas.microsoft.com/office/powerpoint/2010/main" val="92771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646B84A-6319-4D92-8BAA-F678C9F6CCA1}" type="slidenum">
              <a:rPr lang="ru-RU"/>
              <a:pPr>
                <a:defRPr/>
              </a:pPr>
              <a:t>‹#›</a:t>
            </a:fld>
            <a:endParaRPr lang="ru-RU"/>
          </a:p>
        </p:txBody>
      </p:sp>
    </p:spTree>
    <p:extLst>
      <p:ext uri="{BB962C8B-B14F-4D97-AF65-F5344CB8AC3E}">
        <p14:creationId xmlns:p14="http://schemas.microsoft.com/office/powerpoint/2010/main" val="59760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33B6265A-F057-4360-A499-B7BF22F9337E}" type="slidenum">
              <a:rPr lang="ru-RU"/>
              <a:pPr>
                <a:defRPr/>
              </a:pPr>
              <a:t>‹#›</a:t>
            </a:fld>
            <a:endParaRPr lang="ru-RU"/>
          </a:p>
        </p:txBody>
      </p:sp>
    </p:spTree>
    <p:extLst>
      <p:ext uri="{BB962C8B-B14F-4D97-AF65-F5344CB8AC3E}">
        <p14:creationId xmlns:p14="http://schemas.microsoft.com/office/powerpoint/2010/main" val="289721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3B30010-0AC1-487F-A0D0-A8B533E0F463}" type="slidenum">
              <a:rPr lang="ru-RU"/>
              <a:pPr>
                <a:defRPr/>
              </a:pPr>
              <a:t>‹#›</a:t>
            </a:fld>
            <a:endParaRPr lang="ru-RU"/>
          </a:p>
        </p:txBody>
      </p:sp>
    </p:spTree>
    <p:extLst>
      <p:ext uri="{BB962C8B-B14F-4D97-AF65-F5344CB8AC3E}">
        <p14:creationId xmlns:p14="http://schemas.microsoft.com/office/powerpoint/2010/main" val="201566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3019C48-B397-4429-8991-C2AE84047DCE}" type="slidenum">
              <a:rPr lang="ru-RU"/>
              <a:pPr>
                <a:defRPr/>
              </a:pPr>
              <a:t>‹#›</a:t>
            </a:fld>
            <a:endParaRPr lang="ru-RU"/>
          </a:p>
        </p:txBody>
      </p:sp>
    </p:spTree>
    <p:extLst>
      <p:ext uri="{BB962C8B-B14F-4D97-AF65-F5344CB8AC3E}">
        <p14:creationId xmlns:p14="http://schemas.microsoft.com/office/powerpoint/2010/main" val="312681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C4843C7-69DF-4637-87BA-F7CC1F069939}" type="slidenum">
              <a:rPr lang="ru-RU"/>
              <a:pPr>
                <a:defRPr/>
              </a:pPr>
              <a:t>‹#›</a:t>
            </a:fld>
            <a:endParaRPr lang="ru-RU"/>
          </a:p>
        </p:txBody>
      </p:sp>
    </p:spTree>
    <p:extLst>
      <p:ext uri="{BB962C8B-B14F-4D97-AF65-F5344CB8AC3E}">
        <p14:creationId xmlns:p14="http://schemas.microsoft.com/office/powerpoint/2010/main" val="209458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F21441D-42F5-4A3C-A5BA-3C30FAD44D69}" type="slidenum">
              <a:rPr lang="ru-RU"/>
              <a:pPr>
                <a:defRPr/>
              </a:pPr>
              <a:t>‹#›</a:t>
            </a:fld>
            <a:endParaRPr lang="ru-RU"/>
          </a:p>
        </p:txBody>
      </p:sp>
    </p:spTree>
    <p:extLst>
      <p:ext uri="{BB962C8B-B14F-4D97-AF65-F5344CB8AC3E}">
        <p14:creationId xmlns:p14="http://schemas.microsoft.com/office/powerpoint/2010/main" val="400176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3C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ru-RU"/>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ru-RU"/>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0DACFD90-FC83-440D-B0E0-5177262E5D1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nncn.ru/" TargetMode="External"/><Relationship Id="rId2" Type="http://schemas.openxmlformats.org/officeDocument/2006/relationships/hyperlink" Target="mailto:kirzhanovavv@mail.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D4839FD6-D8F7-4FCC-9411-1A886CC59C4C}" type="slidenum">
              <a:rPr lang="ru-RU" altLang="ru-RU" sz="1400" smtClean="0"/>
              <a:pPr eaLnBrk="1" hangingPunct="1"/>
              <a:t>1</a:t>
            </a:fld>
            <a:endParaRPr lang="ru-RU" altLang="ru-RU" sz="1400" smtClean="0"/>
          </a:p>
        </p:txBody>
      </p:sp>
      <p:sp>
        <p:nvSpPr>
          <p:cNvPr id="10243" name="Rectangle 2"/>
          <p:cNvSpPr>
            <a:spLocks noGrp="1" noChangeArrowheads="1"/>
          </p:cNvSpPr>
          <p:nvPr>
            <p:ph type="ctrTitle" idx="4294967295"/>
          </p:nvPr>
        </p:nvSpPr>
        <p:spPr>
          <a:xfrm>
            <a:off x="701675" y="1718810"/>
            <a:ext cx="7772400" cy="1440160"/>
          </a:xfrm>
        </p:spPr>
        <p:txBody>
          <a:bodyPr/>
          <a:lstStyle/>
          <a:p>
            <a:pPr eaLnBrk="1" hangingPunct="1"/>
            <a:r>
              <a:rPr lang="ru-RU" altLang="ru-RU" sz="3200" dirty="0" smtClean="0"/>
              <a:t>Основные ошибки в </a:t>
            </a:r>
            <a:r>
              <a:rPr lang="ru-RU" altLang="ru-RU" sz="3200" dirty="0" smtClean="0"/>
              <a:t>отчетах</a:t>
            </a:r>
            <a:br>
              <a:rPr lang="ru-RU" altLang="ru-RU" sz="3200" dirty="0" smtClean="0"/>
            </a:br>
            <a:r>
              <a:rPr lang="ru-RU" altLang="ru-RU" sz="3200" dirty="0" smtClean="0"/>
              <a:t>по наркологии в </a:t>
            </a:r>
            <a:r>
              <a:rPr lang="ru-RU" altLang="ru-RU" sz="3200" dirty="0" smtClean="0"/>
              <a:t>2013 году</a:t>
            </a:r>
          </a:p>
        </p:txBody>
      </p:sp>
      <p:sp>
        <p:nvSpPr>
          <p:cNvPr id="10244" name="Rectangle 3"/>
          <p:cNvSpPr>
            <a:spLocks noGrp="1" noChangeArrowheads="1"/>
          </p:cNvSpPr>
          <p:nvPr>
            <p:ph type="subTitle" idx="4294967295"/>
          </p:nvPr>
        </p:nvSpPr>
        <p:spPr>
          <a:xfrm>
            <a:off x="1376363" y="3744035"/>
            <a:ext cx="6400800" cy="2520280"/>
          </a:xfrm>
        </p:spPr>
        <p:txBody>
          <a:bodyPr/>
          <a:lstStyle/>
          <a:p>
            <a:pPr marL="0" indent="0" algn="ctr" eaLnBrk="1" hangingPunct="1">
              <a:lnSpc>
                <a:spcPct val="80000"/>
              </a:lnSpc>
              <a:buFontTx/>
              <a:buNone/>
            </a:pPr>
            <a:endParaRPr lang="ru-RU" altLang="ru-RU" sz="1600" b="1" dirty="0" smtClean="0"/>
          </a:p>
          <a:p>
            <a:pPr marL="0" indent="0" algn="ctr" eaLnBrk="1" hangingPunct="1">
              <a:lnSpc>
                <a:spcPct val="80000"/>
              </a:lnSpc>
              <a:buFontTx/>
              <a:buNone/>
            </a:pPr>
            <a:r>
              <a:rPr lang="ru-RU" altLang="ru-RU" sz="1600" b="1" dirty="0" err="1" smtClean="0"/>
              <a:t>Киржанова</a:t>
            </a:r>
            <a:r>
              <a:rPr lang="ru-RU" altLang="ru-RU" sz="1600" b="1" dirty="0" smtClean="0"/>
              <a:t> Валентина Васильевна</a:t>
            </a:r>
          </a:p>
          <a:p>
            <a:pPr marL="0" indent="0" algn="ctr" eaLnBrk="1" hangingPunct="1">
              <a:lnSpc>
                <a:spcPct val="80000"/>
              </a:lnSpc>
              <a:buFontTx/>
              <a:buNone/>
            </a:pPr>
            <a:r>
              <a:rPr lang="ru-RU" altLang="ru-RU" sz="1600" dirty="0" smtClean="0"/>
              <a:t>главный научный сотрудник отделения эпидемиологии ННЦ наркологии </a:t>
            </a:r>
            <a:r>
              <a:rPr lang="ru-RU" altLang="ru-RU" sz="1600" dirty="0" err="1" smtClean="0"/>
              <a:t>Минздравсоцразвития</a:t>
            </a:r>
            <a:r>
              <a:rPr lang="ru-RU" altLang="ru-RU" sz="1600" dirty="0" smtClean="0"/>
              <a:t> России, </a:t>
            </a:r>
          </a:p>
          <a:p>
            <a:pPr marL="0" indent="0" algn="ctr" eaLnBrk="1" hangingPunct="1">
              <a:lnSpc>
                <a:spcPct val="80000"/>
              </a:lnSpc>
              <a:buFontTx/>
              <a:buNone/>
            </a:pPr>
            <a:r>
              <a:rPr lang="ru-RU" altLang="ru-RU" sz="1600" dirty="0" smtClean="0"/>
              <a:t>доктор медицинских наук</a:t>
            </a:r>
          </a:p>
          <a:p>
            <a:pPr algn="ctr">
              <a:buNone/>
            </a:pPr>
            <a:endParaRPr lang="ru-RU" altLang="ru-RU" sz="1600" dirty="0">
              <a:solidFill>
                <a:srgbClr val="FF0000"/>
              </a:solidFill>
            </a:endParaRPr>
          </a:p>
          <a:p>
            <a:pPr algn="ctr">
              <a:buNone/>
            </a:pPr>
            <a:r>
              <a:rPr lang="ru-RU" altLang="ru-RU" sz="1600" dirty="0" smtClean="0"/>
              <a:t>Селекторное совещание</a:t>
            </a:r>
          </a:p>
          <a:p>
            <a:pPr algn="ctr">
              <a:buNone/>
            </a:pPr>
            <a:endParaRPr lang="ru-RU" altLang="ru-RU" sz="1600" dirty="0" smtClean="0"/>
          </a:p>
          <a:p>
            <a:pPr algn="ctr">
              <a:buNone/>
            </a:pPr>
            <a:r>
              <a:rPr lang="ru-RU" altLang="ru-RU" sz="1600" dirty="0" smtClean="0"/>
              <a:t>    Москва, ЦНИИОИЗ, 25 ноября  2014 г.</a:t>
            </a:r>
          </a:p>
          <a:p>
            <a:pPr algn="ctr">
              <a:buNone/>
            </a:pPr>
            <a:endParaRPr lang="ru-RU" altLang="ru-RU" sz="1600" dirty="0" smtClean="0"/>
          </a:p>
          <a:p>
            <a:pPr marL="0" indent="0" algn="ctr" eaLnBrk="1" hangingPunct="1">
              <a:lnSpc>
                <a:spcPct val="80000"/>
              </a:lnSpc>
              <a:buFontTx/>
              <a:buNone/>
            </a:pPr>
            <a:endParaRPr lang="ru-RU" altLang="ru-RU" sz="1800" dirty="0" smtClean="0"/>
          </a:p>
        </p:txBody>
      </p:sp>
      <p:grpSp>
        <p:nvGrpSpPr>
          <p:cNvPr id="10245" name="Group 5"/>
          <p:cNvGrpSpPr>
            <a:grpSpLocks/>
          </p:cNvGrpSpPr>
          <p:nvPr/>
        </p:nvGrpSpPr>
        <p:grpSpPr bwMode="auto">
          <a:xfrm>
            <a:off x="115888" y="142875"/>
            <a:ext cx="8731250" cy="765175"/>
            <a:chOff x="102" y="714"/>
            <a:chExt cx="5500" cy="482"/>
          </a:xfrm>
        </p:grpSpPr>
        <p:grpSp>
          <p:nvGrpSpPr>
            <p:cNvPr id="10246" name="Group 6"/>
            <p:cNvGrpSpPr>
              <a:grpSpLocks/>
            </p:cNvGrpSpPr>
            <p:nvPr/>
          </p:nvGrpSpPr>
          <p:grpSpPr bwMode="auto">
            <a:xfrm>
              <a:off x="102" y="714"/>
              <a:ext cx="482" cy="482"/>
              <a:chOff x="640" y="1054"/>
              <a:chExt cx="1192" cy="1191"/>
            </a:xfrm>
          </p:grpSpPr>
          <p:grpSp>
            <p:nvGrpSpPr>
              <p:cNvPr id="10250" name="Group 7"/>
              <p:cNvGrpSpPr>
                <a:grpSpLocks/>
              </p:cNvGrpSpPr>
              <p:nvPr/>
            </p:nvGrpSpPr>
            <p:grpSpPr bwMode="auto">
              <a:xfrm>
                <a:off x="640" y="1054"/>
                <a:ext cx="1192" cy="1191"/>
                <a:chOff x="1065" y="1253"/>
                <a:chExt cx="1192" cy="1191"/>
              </a:xfrm>
            </p:grpSpPr>
            <p:grpSp>
              <p:nvGrpSpPr>
                <p:cNvPr id="10252" name="Group 8"/>
                <p:cNvGrpSpPr>
                  <a:grpSpLocks/>
                </p:cNvGrpSpPr>
                <p:nvPr/>
              </p:nvGrpSpPr>
              <p:grpSpPr bwMode="auto">
                <a:xfrm>
                  <a:off x="1065" y="1253"/>
                  <a:ext cx="454" cy="454"/>
                  <a:chOff x="1065" y="1253"/>
                  <a:chExt cx="454" cy="454"/>
                </a:xfrm>
              </p:grpSpPr>
              <p:sp>
                <p:nvSpPr>
                  <p:cNvPr id="10265" name="Rectangle 9"/>
                  <p:cNvSpPr>
                    <a:spLocks noChangeArrowheads="1"/>
                  </p:cNvSpPr>
                  <p:nvPr/>
                </p:nvSpPr>
                <p:spPr bwMode="auto">
                  <a:xfrm>
                    <a:off x="1065" y="1395"/>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6" name="Rectangle 10"/>
                  <p:cNvSpPr>
                    <a:spLocks noChangeArrowheads="1"/>
                  </p:cNvSpPr>
                  <p:nvPr/>
                </p:nvSpPr>
                <p:spPr bwMode="auto">
                  <a:xfrm rot="-5400000">
                    <a:off x="1136" y="1324"/>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7" name="Oval 11"/>
                  <p:cNvSpPr>
                    <a:spLocks noChangeArrowheads="1"/>
                  </p:cNvSpPr>
                  <p:nvPr/>
                </p:nvSpPr>
                <p:spPr bwMode="auto">
                  <a:xfrm>
                    <a:off x="1065" y="1253"/>
                    <a:ext cx="256" cy="256"/>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grpSp>
            <p:grpSp>
              <p:nvGrpSpPr>
                <p:cNvPr id="10253" name="Group 12"/>
                <p:cNvGrpSpPr>
                  <a:grpSpLocks/>
                </p:cNvGrpSpPr>
                <p:nvPr/>
              </p:nvGrpSpPr>
              <p:grpSpPr bwMode="auto">
                <a:xfrm flipH="1">
                  <a:off x="1803" y="1253"/>
                  <a:ext cx="454" cy="454"/>
                  <a:chOff x="1065" y="1253"/>
                  <a:chExt cx="454" cy="454"/>
                </a:xfrm>
              </p:grpSpPr>
              <p:sp>
                <p:nvSpPr>
                  <p:cNvPr id="10262" name="Rectangle 13"/>
                  <p:cNvSpPr>
                    <a:spLocks noChangeArrowheads="1"/>
                  </p:cNvSpPr>
                  <p:nvPr/>
                </p:nvSpPr>
                <p:spPr bwMode="auto">
                  <a:xfrm>
                    <a:off x="1065" y="1395"/>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3" name="Rectangle 14"/>
                  <p:cNvSpPr>
                    <a:spLocks noChangeArrowheads="1"/>
                  </p:cNvSpPr>
                  <p:nvPr/>
                </p:nvSpPr>
                <p:spPr bwMode="auto">
                  <a:xfrm rot="-5400000">
                    <a:off x="1136" y="1324"/>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4" name="Oval 15"/>
                  <p:cNvSpPr>
                    <a:spLocks noChangeArrowheads="1"/>
                  </p:cNvSpPr>
                  <p:nvPr/>
                </p:nvSpPr>
                <p:spPr bwMode="auto">
                  <a:xfrm>
                    <a:off x="1065" y="1253"/>
                    <a:ext cx="256" cy="256"/>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grpSp>
            <p:grpSp>
              <p:nvGrpSpPr>
                <p:cNvPr id="10254" name="Group 16"/>
                <p:cNvGrpSpPr>
                  <a:grpSpLocks/>
                </p:cNvGrpSpPr>
                <p:nvPr/>
              </p:nvGrpSpPr>
              <p:grpSpPr bwMode="auto">
                <a:xfrm flipV="1">
                  <a:off x="1066" y="1990"/>
                  <a:ext cx="454" cy="454"/>
                  <a:chOff x="1065" y="1253"/>
                  <a:chExt cx="454" cy="454"/>
                </a:xfrm>
              </p:grpSpPr>
              <p:sp>
                <p:nvSpPr>
                  <p:cNvPr id="10259" name="Rectangle 17"/>
                  <p:cNvSpPr>
                    <a:spLocks noChangeArrowheads="1"/>
                  </p:cNvSpPr>
                  <p:nvPr/>
                </p:nvSpPr>
                <p:spPr bwMode="auto">
                  <a:xfrm>
                    <a:off x="1065" y="1395"/>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0" name="Rectangle 18"/>
                  <p:cNvSpPr>
                    <a:spLocks noChangeArrowheads="1"/>
                  </p:cNvSpPr>
                  <p:nvPr/>
                </p:nvSpPr>
                <p:spPr bwMode="auto">
                  <a:xfrm rot="-5400000">
                    <a:off x="1136" y="1324"/>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61" name="Oval 19"/>
                  <p:cNvSpPr>
                    <a:spLocks noChangeArrowheads="1"/>
                  </p:cNvSpPr>
                  <p:nvPr/>
                </p:nvSpPr>
                <p:spPr bwMode="auto">
                  <a:xfrm>
                    <a:off x="1065" y="1253"/>
                    <a:ext cx="256" cy="256"/>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grpSp>
            <p:grpSp>
              <p:nvGrpSpPr>
                <p:cNvPr id="10255" name="Group 20"/>
                <p:cNvGrpSpPr>
                  <a:grpSpLocks/>
                </p:cNvGrpSpPr>
                <p:nvPr/>
              </p:nvGrpSpPr>
              <p:grpSpPr bwMode="auto">
                <a:xfrm flipH="1" flipV="1">
                  <a:off x="1803" y="1990"/>
                  <a:ext cx="454" cy="454"/>
                  <a:chOff x="1065" y="1253"/>
                  <a:chExt cx="454" cy="454"/>
                </a:xfrm>
              </p:grpSpPr>
              <p:sp>
                <p:nvSpPr>
                  <p:cNvPr id="10256" name="Rectangle 21"/>
                  <p:cNvSpPr>
                    <a:spLocks noChangeArrowheads="1"/>
                  </p:cNvSpPr>
                  <p:nvPr/>
                </p:nvSpPr>
                <p:spPr bwMode="auto">
                  <a:xfrm>
                    <a:off x="1065" y="1395"/>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57" name="Rectangle 22"/>
                  <p:cNvSpPr>
                    <a:spLocks noChangeArrowheads="1"/>
                  </p:cNvSpPr>
                  <p:nvPr/>
                </p:nvSpPr>
                <p:spPr bwMode="auto">
                  <a:xfrm rot="-5400000">
                    <a:off x="1136" y="1324"/>
                    <a:ext cx="454" cy="31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sp>
                <p:nvSpPr>
                  <p:cNvPr id="10258" name="Oval 23"/>
                  <p:cNvSpPr>
                    <a:spLocks noChangeArrowheads="1"/>
                  </p:cNvSpPr>
                  <p:nvPr/>
                </p:nvSpPr>
                <p:spPr bwMode="auto">
                  <a:xfrm>
                    <a:off x="1065" y="1253"/>
                    <a:ext cx="256" cy="256"/>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endParaRPr lang="ru-RU" altLang="ru-RU"/>
                  </a:p>
                </p:txBody>
              </p:sp>
            </p:grpSp>
          </p:grpSp>
          <p:sp>
            <p:nvSpPr>
              <p:cNvPr id="10251" name="WordArt 24"/>
              <p:cNvSpPr>
                <a:spLocks noChangeArrowheads="1" noChangeShapeType="1" noTextEdit="1"/>
              </p:cNvSpPr>
              <p:nvPr/>
            </p:nvSpPr>
            <p:spPr bwMode="auto">
              <a:xfrm>
                <a:off x="640" y="1536"/>
                <a:ext cx="1191" cy="25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b="1" kern="10">
                    <a:solidFill>
                      <a:srgbClr val="5F5F5F"/>
                    </a:solidFill>
                    <a:latin typeface="Arial"/>
                    <a:cs typeface="Arial"/>
                  </a:rPr>
                  <a:t>н н ц н</a:t>
                </a:r>
              </a:p>
            </p:txBody>
          </p:sp>
        </p:grpSp>
        <p:sp>
          <p:nvSpPr>
            <p:cNvPr id="10247" name="WordArt 25"/>
            <p:cNvSpPr>
              <a:spLocks noChangeArrowheads="1" noChangeShapeType="1" noTextEdit="1"/>
            </p:cNvSpPr>
            <p:nvPr/>
          </p:nvSpPr>
          <p:spPr bwMode="auto">
            <a:xfrm>
              <a:off x="725" y="714"/>
              <a:ext cx="4877" cy="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1000" kern="10">
                  <a:solidFill>
                    <a:srgbClr val="5F5F5F"/>
                  </a:solidFill>
                  <a:latin typeface="Arial"/>
                  <a:cs typeface="Arial"/>
                </a:rPr>
                <a:t>Ф  Е  Д  Е  Р  А  Л  Ь  Н  О  Е    Г  О  С  У  Д  А  Р  С  Т  В  Е  Н  Н  О  Е    У  Ч  Р  Е  Ж  Д  Е  Н  И  Е</a:t>
              </a:r>
            </a:p>
          </p:txBody>
        </p:sp>
        <p:sp>
          <p:nvSpPr>
            <p:cNvPr id="10248" name="WordArt 26"/>
            <p:cNvSpPr>
              <a:spLocks noChangeArrowheads="1" noChangeShapeType="1" noTextEdit="1"/>
            </p:cNvSpPr>
            <p:nvPr/>
          </p:nvSpPr>
          <p:spPr bwMode="auto">
            <a:xfrm>
              <a:off x="725" y="828"/>
              <a:ext cx="4877" cy="25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2800" b="1" kern="10">
                  <a:solidFill>
                    <a:srgbClr val="5F5F5F"/>
                  </a:solidFill>
                  <a:latin typeface="Arial"/>
                  <a:cs typeface="Arial"/>
                </a:rPr>
                <a:t>НАЦИОНАЛЬНЫЙ НАУЧНЫЙ ЦЕНТР НАРКОЛОГИИ</a:t>
              </a:r>
            </a:p>
          </p:txBody>
        </p:sp>
        <p:sp>
          <p:nvSpPr>
            <p:cNvPr id="10249" name="WordArt 27"/>
            <p:cNvSpPr>
              <a:spLocks noChangeArrowheads="1" noChangeShapeType="1" noTextEdit="1"/>
            </p:cNvSpPr>
            <p:nvPr/>
          </p:nvSpPr>
          <p:spPr bwMode="auto">
            <a:xfrm>
              <a:off x="730" y="1111"/>
              <a:ext cx="4872" cy="5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800" kern="10">
                  <a:solidFill>
                    <a:srgbClr val="5F5F5F"/>
                  </a:solidFill>
                  <a:latin typeface="Arial"/>
                  <a:cs typeface="Arial"/>
                </a:rPr>
                <a:t>М И Н И С Т Е Р С Т В А  З Д Р А В О Х Р А Н Е Н И Я   И  С О Ц И А Л Ь Н О Г О  Р А З В И Т И Я  Р Ф</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sz="2800" b="1" dirty="0">
                <a:solidFill>
                  <a:srgbClr val="000000"/>
                </a:solidFill>
              </a:rPr>
              <a:t>(</a:t>
            </a:r>
            <a:r>
              <a:rPr lang="ru-RU" altLang="ru-RU" sz="2800" b="1" dirty="0" smtClean="0">
                <a:solidFill>
                  <a:srgbClr val="000000"/>
                </a:solidFill>
              </a:rPr>
              <a:t>2102) </a:t>
            </a:r>
            <a:r>
              <a:rPr lang="ru-RU" altLang="ru-RU" sz="2800" b="1" dirty="0">
                <a:solidFill>
                  <a:srgbClr val="000000"/>
                </a:solidFill>
              </a:rPr>
              <a:t>«Число пациентов, снятых с наблюдения в связи со смертью»</a:t>
            </a:r>
            <a:endParaRPr lang="ru-RU" sz="2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595548724"/>
              </p:ext>
            </p:extLst>
          </p:nvPr>
        </p:nvGraphicFramePr>
        <p:xfrm>
          <a:off x="457200" y="1600200"/>
          <a:ext cx="8229600" cy="3888230"/>
        </p:xfrm>
        <a:graphic>
          <a:graphicData uri="http://schemas.openxmlformats.org/drawingml/2006/table">
            <a:tbl>
              <a:tblPr firstRow="1" bandRow="1">
                <a:tableStyleId>{21E4AEA4-8DFA-4A89-87EB-49C32662AFE0}</a:tableStyleId>
              </a:tblPr>
              <a:tblGrid>
                <a:gridCol w="1028700"/>
                <a:gridCol w="1028700"/>
                <a:gridCol w="1028700"/>
                <a:gridCol w="1028700"/>
                <a:gridCol w="1028700"/>
                <a:gridCol w="1028700"/>
                <a:gridCol w="1028700"/>
                <a:gridCol w="1028700"/>
              </a:tblGrid>
              <a:tr h="370840">
                <a:tc rowSpan="2">
                  <a:txBody>
                    <a:bodyPr/>
                    <a:lstStyle/>
                    <a:p>
                      <a:pPr algn="ctr">
                        <a:spcAft>
                          <a:spcPts val="0"/>
                        </a:spcAft>
                      </a:pPr>
                      <a:r>
                        <a:rPr lang="ru-RU" sz="1400" dirty="0">
                          <a:effectLst/>
                        </a:rPr>
                        <a:t>психотические расстройства, связанные с употреблением алкоголя (из ст.1)</a:t>
                      </a:r>
                      <a:endParaRPr lang="ru-RU" sz="1400" dirty="0">
                        <a:effectLst/>
                        <a:latin typeface="Times New Roman"/>
                        <a:ea typeface="Times New Roman"/>
                      </a:endParaRPr>
                    </a:p>
                  </a:txBody>
                  <a:tcPr marL="68580" marR="68580" marT="0" marB="0" anchor="ctr"/>
                </a:tc>
                <a:tc rowSpan="2">
                  <a:txBody>
                    <a:bodyPr/>
                    <a:lstStyle/>
                    <a:p>
                      <a:pPr algn="ctr">
                        <a:spcAft>
                          <a:spcPts val="0"/>
                        </a:spcAft>
                      </a:pPr>
                      <a:r>
                        <a:rPr lang="ru-RU" sz="1400" dirty="0">
                          <a:effectLst/>
                        </a:rPr>
                        <a:t>синдром зависимости от алкоголя (алкоголизм) (из стр.2)</a:t>
                      </a:r>
                      <a:endParaRPr lang="ru-RU" sz="1400" dirty="0">
                        <a:effectLst/>
                        <a:latin typeface="Times New Roman"/>
                        <a:ea typeface="Times New Roman"/>
                      </a:endParaRPr>
                    </a:p>
                  </a:txBody>
                  <a:tcPr marL="68580" marR="68580" marT="0" marB="0" anchor="ctr"/>
                </a:tc>
                <a:tc gridSpan="3">
                  <a:txBody>
                    <a:bodyPr/>
                    <a:lstStyle/>
                    <a:p>
                      <a:pPr algn="ctr">
                        <a:spcAft>
                          <a:spcPts val="0"/>
                        </a:spcAft>
                      </a:pPr>
                      <a:r>
                        <a:rPr lang="ru-RU" sz="1400">
                          <a:effectLst/>
                        </a:rPr>
                        <a:t>в том числе со стадией:</a:t>
                      </a:r>
                      <a:endParaRPr lang="ru-RU" sz="14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rowSpan="2">
                  <a:txBody>
                    <a:bodyPr/>
                    <a:lstStyle/>
                    <a:p>
                      <a:pPr algn="ctr">
                        <a:spcAft>
                          <a:spcPts val="0"/>
                        </a:spcAft>
                      </a:pPr>
                      <a:r>
                        <a:rPr lang="ru-RU" sz="1400">
                          <a:effectLst/>
                        </a:rPr>
                        <a:t>синдром зависимости от наркотических веществ (наркомания)</a:t>
                      </a:r>
                    </a:p>
                    <a:p>
                      <a:pPr algn="ctr">
                        <a:spcAft>
                          <a:spcPts val="0"/>
                        </a:spcAft>
                      </a:pPr>
                      <a:r>
                        <a:rPr lang="ru-RU" sz="1400">
                          <a:effectLst/>
                        </a:rPr>
                        <a:t>(из стр.6)</a:t>
                      </a:r>
                      <a:endParaRPr lang="ru-RU" sz="1400">
                        <a:effectLst/>
                        <a:latin typeface="Times New Roman"/>
                        <a:ea typeface="Times New Roman"/>
                      </a:endParaRPr>
                    </a:p>
                  </a:txBody>
                  <a:tcPr marL="68580" marR="68580" marT="0" marB="0" anchor="ctr"/>
                </a:tc>
                <a:tc rowSpan="2">
                  <a:txBody>
                    <a:bodyPr/>
                    <a:lstStyle/>
                    <a:p>
                      <a:pPr algn="ctr">
                        <a:spcAft>
                          <a:spcPts val="0"/>
                        </a:spcAft>
                      </a:pPr>
                      <a:r>
                        <a:rPr lang="ru-RU" sz="1400">
                          <a:effectLst/>
                        </a:rPr>
                        <a:t>синдром зависимости от ненаркотических ПАВ (токсикомания) (из стр.7)</a:t>
                      </a:r>
                      <a:endParaRPr lang="ru-RU" sz="1400">
                        <a:effectLst/>
                        <a:latin typeface="Times New Roman"/>
                        <a:ea typeface="Times New Roman"/>
                      </a:endParaRPr>
                    </a:p>
                  </a:txBody>
                  <a:tcPr marL="68580" marR="68580" marT="0" marB="0" anchor="ctr"/>
                </a:tc>
                <a:tc rowSpan="2">
                  <a:txBody>
                    <a:bodyPr/>
                    <a:lstStyle/>
                    <a:p>
                      <a:pPr algn="ctr">
                        <a:spcAft>
                          <a:spcPts val="0"/>
                        </a:spcAft>
                      </a:pPr>
                      <a:r>
                        <a:rPr lang="ru-RU" sz="1400">
                          <a:effectLst/>
                        </a:rPr>
                        <a:t>Итого</a:t>
                      </a:r>
                      <a:endParaRPr lang="ru-RU" sz="1400">
                        <a:effectLst/>
                        <a:latin typeface="Times New Roman"/>
                        <a:ea typeface="Times New Roman"/>
                      </a:endParaRPr>
                    </a:p>
                  </a:txBody>
                  <a:tcPr marL="68580" marR="68580" marT="0" marB="0" anchor="ctr"/>
                </a:tc>
              </a:tr>
              <a:tr h="2493075">
                <a:tc vMerge="1">
                  <a:txBody>
                    <a:bodyPr/>
                    <a:lstStyle/>
                    <a:p>
                      <a:endParaRPr lang="ru-RU"/>
                    </a:p>
                  </a:txBody>
                  <a:tcPr/>
                </a:tc>
                <a:tc vMerge="1">
                  <a:txBody>
                    <a:bodyPr/>
                    <a:lstStyle/>
                    <a:p>
                      <a:endParaRPr lang="ru-RU"/>
                    </a:p>
                  </a:txBody>
                  <a:tcPr/>
                </a:tc>
                <a:tc>
                  <a:txBody>
                    <a:bodyPr/>
                    <a:lstStyle/>
                    <a:p>
                      <a:pPr algn="ctr">
                        <a:spcAft>
                          <a:spcPts val="0"/>
                        </a:spcAft>
                      </a:pPr>
                      <a:r>
                        <a:rPr lang="ru-RU" sz="1400" dirty="0">
                          <a:effectLst/>
                        </a:rPr>
                        <a:t>начальная (из стр.3)</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средняя (из стр.4)</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конечная  (из стр.5)</a:t>
                      </a:r>
                      <a:endParaRPr lang="ru-RU" sz="1400" dirty="0">
                        <a:effectLst/>
                        <a:latin typeface="Times New Roman"/>
                        <a:ea typeface="Times New Roman"/>
                      </a:endParaRPr>
                    </a:p>
                  </a:txBody>
                  <a:tcPr marL="68580" marR="68580" marT="0" marB="0" anchor="ctr"/>
                </a:tc>
                <a:tc vMerge="1">
                  <a:txBody>
                    <a:bodyPr/>
                    <a:lstStyle/>
                    <a:p>
                      <a:endParaRPr lang="ru-RU"/>
                    </a:p>
                  </a:txBody>
                  <a:tcPr/>
                </a:tc>
                <a:tc vMerge="1">
                  <a:txBody>
                    <a:bodyPr/>
                    <a:lstStyle/>
                    <a:p>
                      <a:endParaRPr lang="ru-RU"/>
                    </a:p>
                  </a:txBody>
                  <a:tcPr/>
                </a:tc>
                <a:tc vMerge="1">
                  <a:txBody>
                    <a:bodyPr/>
                    <a:lstStyle/>
                    <a:p>
                      <a:endParaRPr lang="ru-RU"/>
                    </a:p>
                  </a:txBody>
                  <a:tcPr/>
                </a:tc>
              </a:tr>
              <a:tr h="405045">
                <a:tc>
                  <a:txBody>
                    <a:bodyPr/>
                    <a:lstStyle/>
                    <a:p>
                      <a:pPr algn="ctr">
                        <a:spcAft>
                          <a:spcPts val="0"/>
                        </a:spcAft>
                      </a:pPr>
                      <a:r>
                        <a:rPr lang="ru-RU" sz="1400" dirty="0">
                          <a:effectLst/>
                        </a:rPr>
                        <a:t>1</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2</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3</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4</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5</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6</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7</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8</a:t>
                      </a:r>
                      <a:endParaRPr lang="ru-RU" sz="1400" dirty="0">
                        <a:effectLst/>
                        <a:latin typeface="Times New Roman"/>
                        <a:ea typeface="Times New Roman"/>
                      </a:endParaRPr>
                    </a:p>
                  </a:txBody>
                  <a:tcPr marL="68580" marR="68580" marT="0" marB="0" anchor="ctr"/>
                </a:tc>
              </a:tr>
              <a:tr h="619270">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10</a:t>
            </a:fld>
            <a:endParaRPr lang="ru-RU"/>
          </a:p>
        </p:txBody>
      </p:sp>
    </p:spTree>
    <p:extLst>
      <p:ext uri="{BB962C8B-B14F-4D97-AF65-F5344CB8AC3E}">
        <p14:creationId xmlns:p14="http://schemas.microsoft.com/office/powerpoint/2010/main" val="2247287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(2102) «Число пациентов, снятых с наблюдения в связи со </a:t>
            </a:r>
            <a:r>
              <a:rPr lang="ru-RU" sz="2400" b="1" dirty="0" smtClean="0"/>
              <a:t>смертью»</a:t>
            </a:r>
            <a:endParaRPr lang="ru-RU" sz="2400" b="1" dirty="0"/>
          </a:p>
        </p:txBody>
      </p:sp>
      <p:sp>
        <p:nvSpPr>
          <p:cNvPr id="3" name="Объект 2"/>
          <p:cNvSpPr>
            <a:spLocks noGrp="1"/>
          </p:cNvSpPr>
          <p:nvPr>
            <p:ph idx="1"/>
          </p:nvPr>
        </p:nvSpPr>
        <p:spPr/>
        <p:txBody>
          <a:bodyPr/>
          <a:lstStyle/>
          <a:p>
            <a:pPr marL="0" indent="0">
              <a:buNone/>
            </a:pPr>
            <a:r>
              <a:rPr lang="ru-RU" sz="2000" b="1" dirty="0" smtClean="0"/>
              <a:t>Проверка межтабличная: </a:t>
            </a:r>
          </a:p>
          <a:p>
            <a:r>
              <a:rPr lang="ru-RU" sz="2000" dirty="0" smtClean="0"/>
              <a:t>1</a:t>
            </a:r>
            <a:r>
              <a:rPr lang="ru-RU" sz="2000" dirty="0"/>
              <a:t>) табл.2100 стр.1 гр.6 &gt; табл. 2102 гр.1</a:t>
            </a:r>
          </a:p>
          <a:p>
            <a:r>
              <a:rPr lang="ru-RU" sz="2000" dirty="0"/>
              <a:t> 2) табл.2100 стр.2 гр.6 &gt; табл. 2102 гр.2</a:t>
            </a:r>
          </a:p>
          <a:p>
            <a:r>
              <a:rPr lang="ru-RU" sz="2000" dirty="0"/>
              <a:t>3) табл.2100 стр.3 гр.6 &gt; табл. 2102 гр.3</a:t>
            </a:r>
          </a:p>
          <a:p>
            <a:r>
              <a:rPr lang="ru-RU" sz="2000" dirty="0"/>
              <a:t>4) табл.2100 стр.4 гр.6 &gt; табл. 2102 гр.4</a:t>
            </a:r>
          </a:p>
          <a:p>
            <a:r>
              <a:rPr lang="ru-RU" sz="2000" dirty="0"/>
              <a:t>5) табл.2100 стр.5 гр.6 &gt; табл. 2102 гр.5</a:t>
            </a:r>
          </a:p>
          <a:p>
            <a:r>
              <a:rPr lang="ru-RU" sz="2000" dirty="0"/>
              <a:t>6) табл.2100 стр.6 гр.6 &gt; табл. 2102 гр.6</a:t>
            </a:r>
          </a:p>
          <a:p>
            <a:r>
              <a:rPr lang="ru-RU" sz="2000" dirty="0"/>
              <a:t>7) табл.2100 стр.7 гр.6 &gt; табл. 2102 гр.7</a:t>
            </a:r>
          </a:p>
          <a:p>
            <a:r>
              <a:rPr lang="ru-RU" sz="2000" dirty="0"/>
              <a:t>8) табл.2100 стр.11 гр.6 &gt; табл. 2102 </a:t>
            </a:r>
            <a:r>
              <a:rPr lang="ru-RU" sz="2000" dirty="0" smtClean="0"/>
              <a:t>гр.11</a:t>
            </a:r>
          </a:p>
          <a:p>
            <a:pPr marL="0" indent="0">
              <a:buNone/>
            </a:pPr>
            <a:r>
              <a:rPr lang="ru-RU" sz="2000" b="1" dirty="0" smtClean="0"/>
              <a:t>Проверка </a:t>
            </a:r>
            <a:r>
              <a:rPr lang="ru-RU" sz="2000" b="1" dirty="0" err="1" smtClean="0"/>
              <a:t>внутритабличная</a:t>
            </a:r>
            <a:r>
              <a:rPr lang="ru-RU" sz="2000" dirty="0" smtClean="0"/>
              <a:t>:</a:t>
            </a:r>
          </a:p>
          <a:p>
            <a:r>
              <a:rPr lang="ru-RU" sz="2000" dirty="0" smtClean="0"/>
              <a:t>9) табл.2102 гр.8 = сумме граф 1:7 этой же таблицы</a:t>
            </a:r>
            <a:endParaRPr lang="ru-RU" sz="2000"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11</a:t>
            </a:fld>
            <a:endParaRPr lang="ru-RU"/>
          </a:p>
        </p:txBody>
      </p:sp>
    </p:spTree>
    <p:extLst>
      <p:ext uri="{BB962C8B-B14F-4D97-AF65-F5344CB8AC3E}">
        <p14:creationId xmlns:p14="http://schemas.microsoft.com/office/powerpoint/2010/main" val="109362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(2102) «Число пациентов, снятых с наблюдения в связи со </a:t>
            </a:r>
            <a:r>
              <a:rPr lang="ru-RU" sz="2400" b="1" dirty="0" smtClean="0"/>
              <a:t>смертью»</a:t>
            </a:r>
            <a:endParaRPr lang="ru-RU" sz="2400" b="1" dirty="0"/>
          </a:p>
        </p:txBody>
      </p:sp>
      <p:sp>
        <p:nvSpPr>
          <p:cNvPr id="3" name="Объект 2"/>
          <p:cNvSpPr>
            <a:spLocks noGrp="1"/>
          </p:cNvSpPr>
          <p:nvPr>
            <p:ph idx="1"/>
          </p:nvPr>
        </p:nvSpPr>
        <p:spPr/>
        <p:txBody>
          <a:bodyPr/>
          <a:lstStyle/>
          <a:p>
            <a:r>
              <a:rPr lang="ru-RU" sz="2400" b="1" dirty="0" smtClean="0"/>
              <a:t>Проверка </a:t>
            </a:r>
            <a:r>
              <a:rPr lang="ru-RU" sz="2400" b="1" dirty="0" err="1" smtClean="0"/>
              <a:t>внутритабличная</a:t>
            </a:r>
            <a:r>
              <a:rPr lang="ru-RU" sz="2400" b="1" dirty="0" smtClean="0"/>
              <a:t>: </a:t>
            </a:r>
          </a:p>
          <a:p>
            <a:r>
              <a:rPr lang="ru-RU" sz="2400" dirty="0" smtClean="0"/>
              <a:t>1) табл.2102 гр.8 = сумме граф 1:7</a:t>
            </a:r>
          </a:p>
          <a:p>
            <a:r>
              <a:rPr lang="ru-RU" sz="2400" b="1" dirty="0" smtClean="0">
                <a:solidFill>
                  <a:srgbClr val="C00000"/>
                </a:solidFill>
              </a:rPr>
              <a:t>Выявлены </a:t>
            </a:r>
            <a:r>
              <a:rPr lang="ru-RU" sz="2400" b="1" dirty="0">
                <a:solidFill>
                  <a:srgbClr val="C00000"/>
                </a:solidFill>
              </a:rPr>
              <a:t>нарушения арифметического </a:t>
            </a:r>
            <a:r>
              <a:rPr lang="ru-RU" sz="2400" b="1" dirty="0" smtClean="0">
                <a:solidFill>
                  <a:srgbClr val="C00000"/>
                </a:solidFill>
              </a:rPr>
              <a:t>равенства:</a:t>
            </a:r>
          </a:p>
          <a:p>
            <a:r>
              <a:rPr lang="ru-RU" sz="2400" b="1" dirty="0" smtClean="0"/>
              <a:t>в </a:t>
            </a:r>
            <a:r>
              <a:rPr lang="ru-RU" sz="2400" b="1" dirty="0"/>
              <a:t>отчетах Хабаровского края и в Еврейской автономной области</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12</a:t>
            </a:fld>
            <a:endParaRPr lang="ru-RU"/>
          </a:p>
        </p:txBody>
      </p:sp>
    </p:spTree>
    <p:extLst>
      <p:ext uri="{BB962C8B-B14F-4D97-AF65-F5344CB8AC3E}">
        <p14:creationId xmlns:p14="http://schemas.microsoft.com/office/powerpoint/2010/main" val="211215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6B06383-2401-46E1-AB9B-749BA4A53561}" type="slidenum">
              <a:rPr lang="ru-RU" altLang="ru-RU" sz="1400" smtClean="0"/>
              <a:pPr eaLnBrk="1" hangingPunct="1"/>
              <a:t>13</a:t>
            </a:fld>
            <a:endParaRPr lang="ru-RU" altLang="ru-RU" sz="1400" smtClean="0"/>
          </a:p>
        </p:txBody>
      </p:sp>
      <p:sp>
        <p:nvSpPr>
          <p:cNvPr id="25603" name="Rectangle 2"/>
          <p:cNvSpPr>
            <a:spLocks noGrp="1" noChangeArrowheads="1"/>
          </p:cNvSpPr>
          <p:nvPr>
            <p:ph type="title"/>
          </p:nvPr>
        </p:nvSpPr>
        <p:spPr/>
        <p:txBody>
          <a:bodyPr/>
          <a:lstStyle/>
          <a:p>
            <a:pPr>
              <a:lnSpc>
                <a:spcPct val="80000"/>
              </a:lnSpc>
            </a:pPr>
            <a:r>
              <a:rPr lang="ru-RU" altLang="ru-RU" sz="2800" b="1" dirty="0" smtClean="0"/>
              <a:t>Таблицы </a:t>
            </a:r>
            <a:r>
              <a:rPr lang="ru-RU" altLang="ru-RU" sz="2800" b="1" dirty="0"/>
              <a:t>с кодом 2110 </a:t>
            </a:r>
            <a:r>
              <a:rPr lang="ru-RU" altLang="ru-RU" sz="2800" b="1" dirty="0" smtClean="0"/>
              <a:t>и 2150</a:t>
            </a:r>
          </a:p>
        </p:txBody>
      </p:sp>
      <p:sp>
        <p:nvSpPr>
          <p:cNvPr id="25604" name="Rectangle 3"/>
          <p:cNvSpPr>
            <a:spLocks noGrp="1" noChangeArrowheads="1"/>
          </p:cNvSpPr>
          <p:nvPr>
            <p:ph type="body" idx="1"/>
          </p:nvPr>
        </p:nvSpPr>
        <p:spPr/>
        <p:txBody>
          <a:bodyPr/>
          <a:lstStyle/>
          <a:p>
            <a:pPr>
              <a:lnSpc>
                <a:spcPct val="80000"/>
              </a:lnSpc>
            </a:pPr>
            <a:r>
              <a:rPr lang="ru-RU" altLang="ru-RU" sz="2400" b="1" dirty="0" smtClean="0"/>
              <a:t>Таблица с кодом 2110 </a:t>
            </a:r>
            <a:r>
              <a:rPr lang="ru-RU" altLang="ru-RU" sz="2400" dirty="0" smtClean="0"/>
              <a:t>(«</a:t>
            </a:r>
            <a:r>
              <a:rPr lang="ru-RU" sz="2400" dirty="0" smtClean="0"/>
              <a:t>Из </a:t>
            </a:r>
            <a:r>
              <a:rPr lang="ru-RU" sz="2400" dirty="0"/>
              <a:t>числа пациентов, больных наркоманией, снятых с наблюдения в связи со смертью (</a:t>
            </a:r>
            <a:r>
              <a:rPr lang="ru-RU" sz="2400" dirty="0">
                <a:solidFill>
                  <a:srgbClr val="FF0000"/>
                </a:solidFill>
              </a:rPr>
              <a:t>гр. </a:t>
            </a:r>
            <a:r>
              <a:rPr lang="ru-RU" sz="2400" dirty="0" smtClean="0">
                <a:solidFill>
                  <a:srgbClr val="FF0000"/>
                </a:solidFill>
              </a:rPr>
              <a:t>6 </a:t>
            </a:r>
            <a:r>
              <a:rPr lang="ru-RU" sz="2400" dirty="0"/>
              <a:t>табл.2102), умерло по </a:t>
            </a:r>
            <a:r>
              <a:rPr lang="ru-RU" sz="2400" dirty="0" smtClean="0"/>
              <a:t>причинам»</a:t>
            </a:r>
            <a:r>
              <a:rPr lang="ru-RU" altLang="ru-RU" sz="2400" dirty="0" smtClean="0"/>
              <a:t>)</a:t>
            </a:r>
          </a:p>
          <a:p>
            <a:pPr>
              <a:lnSpc>
                <a:spcPct val="80000"/>
              </a:lnSpc>
            </a:pPr>
            <a:r>
              <a:rPr lang="ru-RU" altLang="ru-RU" sz="2400" b="1" dirty="0" smtClean="0"/>
              <a:t>Проверка: </a:t>
            </a:r>
          </a:p>
          <a:p>
            <a:pPr>
              <a:lnSpc>
                <a:spcPct val="80000"/>
              </a:lnSpc>
            </a:pPr>
            <a:r>
              <a:rPr lang="ru-RU" altLang="ru-RU" sz="2400" dirty="0" smtClean="0"/>
              <a:t>1) Табл. 2102 гр. 6 = таблица 2110 сумма граф 1-7</a:t>
            </a:r>
          </a:p>
          <a:p>
            <a:pPr>
              <a:lnSpc>
                <a:spcPct val="80000"/>
              </a:lnSpc>
            </a:pPr>
            <a:endParaRPr lang="ru-RU" altLang="ru-RU" sz="2400" b="1" dirty="0" smtClean="0"/>
          </a:p>
          <a:p>
            <a:pPr>
              <a:lnSpc>
                <a:spcPct val="80000"/>
              </a:lnSpc>
            </a:pPr>
            <a:r>
              <a:rPr lang="ru-RU" altLang="ru-RU" sz="2400" b="1" dirty="0" smtClean="0"/>
              <a:t>Таблица с кодом 2150 </a:t>
            </a:r>
            <a:r>
              <a:rPr lang="ru-RU" altLang="ru-RU" sz="2400" dirty="0" smtClean="0"/>
              <a:t>(«Число пациентов, проходивших в течение отчетного года амбулаторное анонимное лечение и (или) реабилитацию») –включаются только пациенты, проходившие амбулаторное анонимное лечение и (или) реабилитацию. Больные, проходившие анонимно стационарное лечение </a:t>
            </a:r>
            <a:r>
              <a:rPr lang="ru-RU" altLang="ru-RU" sz="2400" dirty="0" smtClean="0">
                <a:solidFill>
                  <a:srgbClr val="FF0000"/>
                </a:solidFill>
              </a:rPr>
              <a:t>не включаются.</a:t>
            </a:r>
          </a:p>
          <a:p>
            <a:pPr>
              <a:lnSpc>
                <a:spcPct val="80000"/>
              </a:lnSpc>
            </a:pPr>
            <a:endParaRPr lang="ru-RU" altLang="ru-RU"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95619EA-6C5B-4091-AC77-199A3CF67166}" type="slidenum">
              <a:rPr lang="ru-RU" altLang="ru-RU" sz="1400" smtClean="0"/>
              <a:pPr eaLnBrk="1" hangingPunct="1"/>
              <a:t>14</a:t>
            </a:fld>
            <a:endParaRPr lang="ru-RU" altLang="ru-RU" sz="1400" smtClean="0"/>
          </a:p>
        </p:txBody>
      </p:sp>
      <p:sp>
        <p:nvSpPr>
          <p:cNvPr id="27651" name="Rectangle 2"/>
          <p:cNvSpPr>
            <a:spLocks noGrp="1" noChangeArrowheads="1"/>
          </p:cNvSpPr>
          <p:nvPr>
            <p:ph type="title"/>
          </p:nvPr>
        </p:nvSpPr>
        <p:spPr>
          <a:xfrm>
            <a:off x="971550" y="333375"/>
            <a:ext cx="7772400" cy="1143000"/>
          </a:xfrm>
        </p:spPr>
        <p:txBody>
          <a:bodyPr/>
          <a:lstStyle/>
          <a:p>
            <a:r>
              <a:rPr lang="ru-RU" altLang="ru-RU" sz="2800" b="1" dirty="0" smtClean="0"/>
              <a:t>(2160) «Сведения об амбулаторной реабилитации»</a:t>
            </a:r>
          </a:p>
        </p:txBody>
      </p:sp>
      <p:sp>
        <p:nvSpPr>
          <p:cNvPr id="27652" name="Rectangle 3"/>
          <p:cNvSpPr>
            <a:spLocks noGrp="1" noChangeArrowheads="1"/>
          </p:cNvSpPr>
          <p:nvPr>
            <p:ph type="body" idx="1"/>
          </p:nvPr>
        </p:nvSpPr>
        <p:spPr/>
        <p:txBody>
          <a:bodyPr/>
          <a:lstStyle/>
          <a:p>
            <a:pPr>
              <a:lnSpc>
                <a:spcPct val="80000"/>
              </a:lnSpc>
            </a:pPr>
            <a:r>
              <a:rPr lang="ru-RU" altLang="ru-RU" sz="2400" b="1" dirty="0" smtClean="0"/>
              <a:t>Критерии включения больных в АРП: </a:t>
            </a:r>
          </a:p>
          <a:p>
            <a:pPr>
              <a:lnSpc>
                <a:spcPct val="80000"/>
              </a:lnSpc>
            </a:pPr>
            <a:r>
              <a:rPr lang="ru-RU" altLang="ru-RU" sz="2400" dirty="0" smtClean="0"/>
              <a:t>	1) С больным должен быть заключен устный или письменный договор на проведение реабилитации.</a:t>
            </a:r>
          </a:p>
          <a:p>
            <a:pPr>
              <a:lnSpc>
                <a:spcPct val="80000"/>
              </a:lnSpc>
            </a:pPr>
            <a:r>
              <a:rPr lang="ru-RU" altLang="ru-RU" sz="2400" dirty="0" smtClean="0"/>
              <a:t>	2) Составлен план (или график) проведения реабилитационных мероприятий в соответствии с Приказом № 500 Министерства здравоохранения Российской Федерации от 22 октября 2003 г. «Об утверждении протокола ведения больных «реабилитация больных наркоманией (Z50.3)».</a:t>
            </a:r>
          </a:p>
          <a:p>
            <a:pPr>
              <a:lnSpc>
                <a:spcPct val="80000"/>
              </a:lnSpc>
            </a:pPr>
            <a:r>
              <a:rPr lang="ru-RU" altLang="ru-RU" sz="2400" dirty="0" smtClean="0"/>
              <a:t>	3) Сделана соответствующая запись в амбулаторной истории болезни.</a:t>
            </a:r>
          </a:p>
          <a:p>
            <a:pPr>
              <a:lnSpc>
                <a:spcPct val="80000"/>
              </a:lnSpc>
            </a:pPr>
            <a:r>
              <a:rPr lang="ru-RU" altLang="ru-RU" sz="2400" dirty="0" smtClean="0"/>
              <a:t>	4) В таблицу включаются только пациенты, проходившие реабилитацию в данном учреждении.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6B06383-2401-46E1-AB9B-749BA4A53561}" type="slidenum">
              <a:rPr lang="ru-RU" altLang="ru-RU" sz="1400" smtClean="0"/>
              <a:pPr eaLnBrk="1" hangingPunct="1"/>
              <a:t>15</a:t>
            </a:fld>
            <a:endParaRPr lang="ru-RU" altLang="ru-RU" sz="1400" smtClean="0"/>
          </a:p>
        </p:txBody>
      </p:sp>
      <p:sp>
        <p:nvSpPr>
          <p:cNvPr id="25603" name="Rectangle 2"/>
          <p:cNvSpPr>
            <a:spLocks noGrp="1" noChangeArrowheads="1"/>
          </p:cNvSpPr>
          <p:nvPr>
            <p:ph type="title"/>
          </p:nvPr>
        </p:nvSpPr>
        <p:spPr>
          <a:xfrm>
            <a:off x="457200" y="274638"/>
            <a:ext cx="8229600" cy="814102"/>
          </a:xfrm>
        </p:spPr>
        <p:txBody>
          <a:bodyPr/>
          <a:lstStyle/>
          <a:p>
            <a:pPr>
              <a:lnSpc>
                <a:spcPct val="80000"/>
              </a:lnSpc>
            </a:pPr>
            <a:r>
              <a:rPr lang="ru-RU" altLang="ru-RU" sz="3200" b="1" dirty="0" smtClean="0"/>
              <a:t>(2160) «</a:t>
            </a:r>
            <a:r>
              <a:rPr lang="ru-RU" altLang="ru-RU" sz="3200" b="1" dirty="0"/>
              <a:t>Сведения  об амбулаторной реабилитации</a:t>
            </a:r>
            <a:r>
              <a:rPr lang="ru-RU" altLang="ru-RU" sz="3200" b="1" dirty="0" smtClean="0"/>
              <a:t>»</a:t>
            </a:r>
          </a:p>
        </p:txBody>
      </p:sp>
      <p:sp>
        <p:nvSpPr>
          <p:cNvPr id="25604" name="Rectangle 3"/>
          <p:cNvSpPr>
            <a:spLocks noGrp="1" noChangeArrowheads="1"/>
          </p:cNvSpPr>
          <p:nvPr>
            <p:ph type="body" idx="1"/>
          </p:nvPr>
        </p:nvSpPr>
        <p:spPr>
          <a:xfrm>
            <a:off x="457200" y="1448780"/>
            <a:ext cx="8229600" cy="4860540"/>
          </a:xfrm>
        </p:spPr>
        <p:txBody>
          <a:bodyPr/>
          <a:lstStyle/>
          <a:p>
            <a:pPr>
              <a:lnSpc>
                <a:spcPct val="80000"/>
              </a:lnSpc>
            </a:pPr>
            <a:r>
              <a:rPr lang="ru-RU" altLang="ru-RU" sz="2800" b="1" dirty="0" smtClean="0"/>
              <a:t>Изменения: </a:t>
            </a:r>
            <a:r>
              <a:rPr lang="ru-RU" altLang="ru-RU" sz="2800" dirty="0" smtClean="0"/>
              <a:t>добавлена графа 8 («Из общего числа  (гр.3) – после прохождения стационарной реабилитации») </a:t>
            </a:r>
          </a:p>
          <a:p>
            <a:pPr>
              <a:lnSpc>
                <a:spcPct val="80000"/>
              </a:lnSpc>
            </a:pPr>
            <a:r>
              <a:rPr lang="ru-RU" altLang="ru-RU" sz="2800" b="1" dirty="0" smtClean="0"/>
              <a:t>Проверка</a:t>
            </a:r>
            <a:r>
              <a:rPr lang="ru-RU" altLang="ru-RU" sz="2800" dirty="0" smtClean="0"/>
              <a:t>:</a:t>
            </a:r>
          </a:p>
          <a:p>
            <a:pPr>
              <a:lnSpc>
                <a:spcPct val="80000"/>
              </a:lnSpc>
            </a:pPr>
            <a:r>
              <a:rPr lang="ru-RU" altLang="ru-RU" sz="2800" dirty="0" smtClean="0"/>
              <a:t>1) табл. 2160 гр.3</a:t>
            </a:r>
            <a:r>
              <a:rPr lang="en-US" altLang="ru-RU" sz="2800" dirty="0" smtClean="0"/>
              <a:t>&gt;</a:t>
            </a:r>
            <a:r>
              <a:rPr lang="ru-RU" altLang="ru-RU" sz="2800" dirty="0" smtClean="0"/>
              <a:t> гр.8 по всем строкам</a:t>
            </a:r>
          </a:p>
          <a:p>
            <a:pPr>
              <a:lnSpc>
                <a:spcPct val="80000"/>
              </a:lnSpc>
            </a:pPr>
            <a:r>
              <a:rPr lang="ru-RU" altLang="ru-RU" sz="2800" dirty="0" smtClean="0"/>
              <a:t>2) табл. 2160 гр.3 = сумме граф 4,5,6,7 по всем строкам</a:t>
            </a:r>
          </a:p>
          <a:p>
            <a:pPr>
              <a:lnSpc>
                <a:spcPct val="80000"/>
              </a:lnSpc>
            </a:pPr>
            <a:r>
              <a:rPr lang="ru-RU" altLang="ru-RU" sz="2800" dirty="0" smtClean="0"/>
              <a:t>3) табл. 2160 стр.5 = сумме строк 1-4 по всем графам</a:t>
            </a:r>
            <a:endParaRPr lang="ru-RU" altLang="ru-RU" sz="2800" dirty="0"/>
          </a:p>
          <a:p>
            <a:pPr>
              <a:lnSpc>
                <a:spcPct val="80000"/>
              </a:lnSpc>
            </a:pPr>
            <a:r>
              <a:rPr lang="ru-RU" altLang="ru-RU" sz="2800" dirty="0" smtClean="0"/>
              <a:t>4) </a:t>
            </a:r>
            <a:r>
              <a:rPr lang="ru-RU" altLang="ru-RU" sz="2800" dirty="0"/>
              <a:t>Табл. 2320 гр. 6 </a:t>
            </a:r>
            <a:r>
              <a:rPr lang="ru-RU" altLang="ru-RU" sz="2800" dirty="0" smtClean="0"/>
              <a:t>как правило больше </a:t>
            </a:r>
            <a:r>
              <a:rPr lang="ru-RU" altLang="ru-RU" sz="2800" dirty="0"/>
              <a:t>табл.21</a:t>
            </a:r>
            <a:r>
              <a:rPr lang="en-US" altLang="ru-RU" sz="2800" dirty="0"/>
              <a:t>6</a:t>
            </a:r>
            <a:r>
              <a:rPr lang="ru-RU" altLang="ru-RU" sz="2800" dirty="0" smtClean="0"/>
              <a:t>0 гр.8 </a:t>
            </a:r>
            <a:r>
              <a:rPr lang="ru-RU" altLang="ru-RU" sz="2800" dirty="0"/>
              <a:t>по </a:t>
            </a:r>
            <a:r>
              <a:rPr lang="ru-RU" altLang="ru-RU" sz="2800" dirty="0" smtClean="0"/>
              <a:t>соотв. строкам</a:t>
            </a:r>
          </a:p>
          <a:p>
            <a:pPr>
              <a:lnSpc>
                <a:spcPct val="80000"/>
              </a:lnSpc>
            </a:pPr>
            <a:r>
              <a:rPr lang="ru-RU" altLang="ru-RU" sz="2800" dirty="0" smtClean="0">
                <a:solidFill>
                  <a:srgbClr val="C00000"/>
                </a:solidFill>
              </a:rPr>
              <a:t>Межгодовой проверки нет</a:t>
            </a:r>
            <a:endParaRPr lang="ru-RU" altLang="ru-RU" sz="2800" dirty="0">
              <a:solidFill>
                <a:srgbClr val="C00000"/>
              </a:solidFill>
            </a:endParaRPr>
          </a:p>
          <a:p>
            <a:pPr>
              <a:lnSpc>
                <a:spcPct val="80000"/>
              </a:lnSpc>
            </a:pPr>
            <a:endParaRPr lang="ru-RU" altLang="ru-RU" sz="2800" b="1" dirty="0" smtClean="0"/>
          </a:p>
        </p:txBody>
      </p:sp>
    </p:spTree>
    <p:extLst>
      <p:ext uri="{BB962C8B-B14F-4D97-AF65-F5344CB8AC3E}">
        <p14:creationId xmlns:p14="http://schemas.microsoft.com/office/powerpoint/2010/main" val="146815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95619EA-6C5B-4091-AC77-199A3CF67166}" type="slidenum">
              <a:rPr lang="ru-RU" altLang="ru-RU" sz="1400" smtClean="0"/>
              <a:pPr eaLnBrk="1" hangingPunct="1"/>
              <a:t>16</a:t>
            </a:fld>
            <a:endParaRPr lang="ru-RU" altLang="ru-RU" sz="1400" smtClean="0"/>
          </a:p>
        </p:txBody>
      </p:sp>
      <p:sp>
        <p:nvSpPr>
          <p:cNvPr id="27651" name="Rectangle 2"/>
          <p:cNvSpPr>
            <a:spLocks noGrp="1" noChangeArrowheads="1"/>
          </p:cNvSpPr>
          <p:nvPr>
            <p:ph type="title"/>
          </p:nvPr>
        </p:nvSpPr>
        <p:spPr>
          <a:xfrm>
            <a:off x="971550" y="333375"/>
            <a:ext cx="7772400" cy="1143000"/>
          </a:xfrm>
        </p:spPr>
        <p:txBody>
          <a:bodyPr/>
          <a:lstStyle/>
          <a:p>
            <a:r>
              <a:rPr lang="ru-RU" altLang="ru-RU" sz="2800" b="1" dirty="0" smtClean="0"/>
              <a:t>(2160) «Сведения об амбулаторной реабилитации»</a:t>
            </a:r>
          </a:p>
        </p:txBody>
      </p:sp>
      <p:sp>
        <p:nvSpPr>
          <p:cNvPr id="27652" name="Rectangle 3"/>
          <p:cNvSpPr>
            <a:spLocks noGrp="1" noChangeArrowheads="1"/>
          </p:cNvSpPr>
          <p:nvPr>
            <p:ph type="body" idx="1"/>
          </p:nvPr>
        </p:nvSpPr>
        <p:spPr/>
        <p:txBody>
          <a:bodyPr/>
          <a:lstStyle/>
          <a:p>
            <a:pPr>
              <a:lnSpc>
                <a:spcPct val="80000"/>
              </a:lnSpc>
            </a:pPr>
            <a:r>
              <a:rPr lang="ru-RU" altLang="ru-RU" sz="2400" b="1" dirty="0" smtClean="0">
                <a:solidFill>
                  <a:srgbClr val="C00000"/>
                </a:solidFill>
              </a:rPr>
              <a:t>Ошибки: </a:t>
            </a:r>
          </a:p>
          <a:p>
            <a:pPr>
              <a:lnSpc>
                <a:spcPct val="80000"/>
              </a:lnSpc>
            </a:pPr>
            <a:r>
              <a:rPr lang="ru-RU" altLang="ru-RU" sz="2000" dirty="0"/>
              <a:t>В отчетах Липецкой и Тверской </a:t>
            </a:r>
            <a:r>
              <a:rPr lang="ru-RU" altLang="ru-RU" sz="2000" dirty="0" smtClean="0"/>
              <a:t>областей не было соблюдено равенство по строкам (проверка 2 на слайде 15), вследствие того, что  в гр.3 не были включены пациенты, проходившие реабилитацию на конец 2012 года. </a:t>
            </a:r>
          </a:p>
          <a:p>
            <a:pPr>
              <a:lnSpc>
                <a:spcPct val="80000"/>
              </a:lnSpc>
            </a:pPr>
            <a:r>
              <a:rPr lang="ru-RU" altLang="ru-RU" sz="2000" dirty="0"/>
              <a:t>В 2013г. в таблицу 2160 была добавлена графа 8 «Из общего числа (гр.3) – после прохождения стационарной реабилитации», что вызвало определенные затруднения. Необходимо помнить, что таблица 2160 связана с т.2320 «Сведения о стационарной реабилитации». </a:t>
            </a:r>
            <a:r>
              <a:rPr lang="ru-RU" altLang="ru-RU" sz="2000" dirty="0" smtClean="0"/>
              <a:t>В отдельных регионах на </a:t>
            </a:r>
            <a:r>
              <a:rPr lang="ru-RU" altLang="ru-RU" sz="2000" dirty="0"/>
              <a:t>амбулаторную реабилитацию (т.2160 гр.8) пришло больше пациентов, чем было направлено после прохождения стационарных программ (т.2330 гр.6). </a:t>
            </a:r>
            <a:r>
              <a:rPr lang="ru-RU" altLang="ru-RU" sz="2000" dirty="0" smtClean="0"/>
              <a:t>На практике это маловероятно, но если такая ситуация сложилась на самом деле, то она должна быть подтверждена в пояснительной записке к годовому отчету по ф.37.</a:t>
            </a:r>
          </a:p>
        </p:txBody>
      </p:sp>
    </p:spTree>
    <p:extLst>
      <p:ext uri="{BB962C8B-B14F-4D97-AF65-F5344CB8AC3E}">
        <p14:creationId xmlns:p14="http://schemas.microsoft.com/office/powerpoint/2010/main" val="290208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6535" y="233645"/>
            <a:ext cx="8229600" cy="1215135"/>
          </a:xfrm>
        </p:spPr>
        <p:txBody>
          <a:bodyPr/>
          <a:lstStyle/>
          <a:p>
            <a:pPr>
              <a:lnSpc>
                <a:spcPct val="90000"/>
              </a:lnSpc>
            </a:pPr>
            <a:r>
              <a:rPr lang="ru-RU" sz="2800" dirty="0" smtClean="0"/>
              <a:t>(2170) Контингенты пациентов, проходивших обязательное или альтернативное амбулаторное лечение</a:t>
            </a:r>
            <a:endParaRPr lang="ru-RU" sz="28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43734857"/>
              </p:ext>
            </p:extLst>
          </p:nvPr>
        </p:nvGraphicFramePr>
        <p:xfrm>
          <a:off x="476545" y="1448780"/>
          <a:ext cx="8229595" cy="4950551"/>
        </p:xfrm>
        <a:graphic>
          <a:graphicData uri="http://schemas.openxmlformats.org/drawingml/2006/table">
            <a:tbl>
              <a:tblPr firstRow="1" bandRow="1">
                <a:tableStyleId>{21E4AEA4-8DFA-4A89-87EB-49C32662AFE0}</a:tableStyleId>
              </a:tblPr>
              <a:tblGrid>
                <a:gridCol w="1890210"/>
                <a:gridCol w="315035"/>
                <a:gridCol w="945105"/>
                <a:gridCol w="585065"/>
                <a:gridCol w="720080"/>
                <a:gridCol w="585065"/>
                <a:gridCol w="450050"/>
                <a:gridCol w="630070"/>
                <a:gridCol w="720080"/>
                <a:gridCol w="640690"/>
                <a:gridCol w="748145"/>
              </a:tblGrid>
              <a:tr h="445566">
                <a:tc rowSpan="3">
                  <a:txBody>
                    <a:bodyPr/>
                    <a:lstStyle/>
                    <a:p>
                      <a:pPr algn="ctr">
                        <a:spcAft>
                          <a:spcPts val="0"/>
                        </a:spcAft>
                      </a:pPr>
                      <a:r>
                        <a:rPr lang="ru-RU" sz="1200" dirty="0">
                          <a:effectLst/>
                        </a:rPr>
                        <a:t>Наименование болезней</a:t>
                      </a:r>
                      <a:endParaRPr lang="ru-RU" sz="1200" dirty="0">
                        <a:effectLst/>
                        <a:latin typeface="Times New Roman"/>
                        <a:ea typeface="Times New Roman"/>
                      </a:endParaRPr>
                    </a:p>
                  </a:txBody>
                  <a:tcPr marL="68580" marR="68580" marT="0" marB="0" anchor="ctr"/>
                </a:tc>
                <a:tc rowSpan="3">
                  <a:txBody>
                    <a:bodyPr/>
                    <a:lstStyle/>
                    <a:p>
                      <a:pPr marL="71755" marR="71755" algn="ctr">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3">
                  <a:txBody>
                    <a:bodyPr/>
                    <a:lstStyle/>
                    <a:p>
                      <a:pPr algn="ctr">
                        <a:spcAft>
                          <a:spcPts val="0"/>
                        </a:spcAft>
                      </a:pPr>
                      <a:r>
                        <a:rPr lang="ru-RU" sz="1200" dirty="0">
                          <a:effectLst/>
                        </a:rPr>
                        <a:t>Обратились </a:t>
                      </a:r>
                      <a:br>
                        <a:rPr lang="ru-RU" sz="1200" dirty="0">
                          <a:effectLst/>
                        </a:rPr>
                      </a:br>
                      <a:r>
                        <a:rPr lang="ru-RU" sz="1200" dirty="0">
                          <a:effectLst/>
                        </a:rPr>
                        <a:t>в течение года </a:t>
                      </a:r>
                      <a:br>
                        <a:rPr lang="ru-RU" sz="1200" dirty="0">
                          <a:effectLst/>
                        </a:rPr>
                      </a:br>
                      <a:r>
                        <a:rPr lang="ru-RU" sz="1200" dirty="0">
                          <a:effectLst/>
                        </a:rPr>
                        <a:t>в связи с решением суда о назначении лечения - всего</a:t>
                      </a:r>
                      <a:endParaRPr lang="ru-RU" sz="1200" dirty="0">
                        <a:effectLst/>
                        <a:latin typeface="Times New Roman"/>
                        <a:ea typeface="Times New Roman"/>
                      </a:endParaRPr>
                    </a:p>
                  </a:txBody>
                  <a:tcPr marL="68580" marR="68580" marT="0" marB="0" anchor="ctr"/>
                </a:tc>
                <a:tc rowSpan="2" gridSpan="2">
                  <a:txBody>
                    <a:bodyPr/>
                    <a:lstStyle/>
                    <a:p>
                      <a:pPr algn="ctr">
                        <a:spcAft>
                          <a:spcPts val="0"/>
                        </a:spcAft>
                      </a:pPr>
                      <a:r>
                        <a:rPr lang="ru-RU" sz="1200" dirty="0">
                          <a:effectLst/>
                        </a:rPr>
                        <a:t>из них по поводу:</a:t>
                      </a:r>
                      <a:endParaRPr lang="ru-RU" sz="1200" dirty="0">
                        <a:effectLst/>
                        <a:latin typeface="Times New Roman"/>
                        <a:ea typeface="Times New Roman"/>
                      </a:endParaRPr>
                    </a:p>
                  </a:txBody>
                  <a:tcPr marL="68580" marR="68580" marT="0" marB="0" anchor="ctr"/>
                </a:tc>
                <a:tc rowSpan="2" hMerge="1">
                  <a:txBody>
                    <a:bodyPr/>
                    <a:lstStyle/>
                    <a:p>
                      <a:endParaRPr lang="ru-RU"/>
                    </a:p>
                  </a:txBody>
                  <a:tcPr/>
                </a:tc>
                <a:tc gridSpan="5">
                  <a:txBody>
                    <a:bodyPr/>
                    <a:lstStyle/>
                    <a:p>
                      <a:pPr algn="ctr">
                        <a:spcAft>
                          <a:spcPts val="0"/>
                        </a:spcAft>
                      </a:pPr>
                      <a:r>
                        <a:rPr lang="ru-RU" sz="1200">
                          <a:effectLst/>
                        </a:rPr>
                        <a:t>Прекратили лечение:</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spcAft>
                          <a:spcPts val="0"/>
                        </a:spcAft>
                      </a:pPr>
                      <a:r>
                        <a:rPr lang="ru-RU" sz="1200">
                          <a:effectLst/>
                        </a:rPr>
                        <a:t>На конец отчетного года – продолжили лечение</a:t>
                      </a:r>
                      <a:endParaRPr lang="ru-RU" sz="1200">
                        <a:effectLst/>
                        <a:latin typeface="Times New Roman"/>
                        <a:ea typeface="Times New Roman"/>
                      </a:endParaRPr>
                    </a:p>
                  </a:txBody>
                  <a:tcPr marL="68580" marR="68580" marT="0" marB="0" anchor="ctr"/>
                </a:tc>
              </a:tr>
              <a:tr h="445566">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rowSpan="2">
                  <a:txBody>
                    <a:bodyPr/>
                    <a:lstStyle/>
                    <a:p>
                      <a:pPr algn="ctr">
                        <a:spcAft>
                          <a:spcPts val="0"/>
                        </a:spcAft>
                      </a:pPr>
                      <a:r>
                        <a:rPr lang="ru-RU" sz="1200" dirty="0">
                          <a:effectLst/>
                        </a:rPr>
                        <a:t>всего</a:t>
                      </a:r>
                      <a:endParaRPr lang="ru-RU" sz="1200" dirty="0">
                        <a:effectLst/>
                        <a:latin typeface="Times New Roman"/>
                        <a:ea typeface="Times New Roman"/>
                      </a:endParaRPr>
                    </a:p>
                  </a:txBody>
                  <a:tcPr marL="68580" marR="68580" marT="0" marB="0" anchor="ctr"/>
                </a:tc>
                <a:tc gridSpan="4">
                  <a:txBody>
                    <a:bodyPr/>
                    <a:lstStyle/>
                    <a:p>
                      <a:pPr algn="ctr">
                        <a:spcAft>
                          <a:spcPts val="0"/>
                        </a:spcAft>
                      </a:pPr>
                      <a:r>
                        <a:rPr lang="ru-RU" sz="1200">
                          <a:effectLst/>
                        </a:rPr>
                        <a:t>в том числе по причинам:</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tr>
              <a:tr h="175696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200" dirty="0" err="1">
                          <a:effectLst/>
                        </a:rPr>
                        <a:t>обязатель-ного</a:t>
                      </a:r>
                      <a:r>
                        <a:rPr lang="ru-RU" sz="1200" dirty="0">
                          <a:effectLst/>
                        </a:rPr>
                        <a:t> 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err="1">
                          <a:effectLst/>
                        </a:rPr>
                        <a:t>альтерна-тивного</a:t>
                      </a:r>
                      <a:r>
                        <a:rPr lang="ru-RU" sz="1200" dirty="0">
                          <a:effectLst/>
                        </a:rPr>
                        <a:t> лечения</a:t>
                      </a:r>
                      <a:endParaRPr lang="ru-RU" sz="1200" dirty="0">
                        <a:effectLst/>
                        <a:latin typeface="Times New Roman"/>
                        <a:ea typeface="Times New Roman"/>
                      </a:endParaRPr>
                    </a:p>
                  </a:txBody>
                  <a:tcPr marL="68580" marR="68580" marT="0" marB="0" anchor="ctr"/>
                </a:tc>
                <a:tc vMerge="1">
                  <a:txBody>
                    <a:bodyPr/>
                    <a:lstStyle/>
                    <a:p>
                      <a:endParaRPr lang="ru-RU"/>
                    </a:p>
                  </a:txBody>
                  <a:tcPr/>
                </a:tc>
                <a:tc>
                  <a:txBody>
                    <a:bodyPr/>
                    <a:lstStyle/>
                    <a:p>
                      <a:pPr algn="ctr">
                        <a:spcAft>
                          <a:spcPts val="0"/>
                        </a:spcAft>
                      </a:pPr>
                      <a:r>
                        <a:rPr lang="ru-RU" sz="1200" dirty="0">
                          <a:effectLst/>
                        </a:rPr>
                        <a:t>окончание 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из них (гр.7) – находятся в ремиссии свыше 1 года</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отказ от лечения и самовольное прекращение 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иное</a:t>
                      </a:r>
                    </a:p>
                    <a:p>
                      <a:pPr algn="ctr">
                        <a:spcAft>
                          <a:spcPts val="0"/>
                        </a:spcAft>
                      </a:pPr>
                      <a:r>
                        <a:rPr lang="ru-RU" sz="1200">
                          <a:effectLst/>
                        </a:rPr>
                        <a:t>(умер, осужден и т.п.)</a:t>
                      </a:r>
                      <a:endParaRPr lang="ru-RU" sz="1200">
                        <a:effectLst/>
                        <a:latin typeface="Times New Roman"/>
                        <a:ea typeface="Times New Roman"/>
                      </a:endParaRPr>
                    </a:p>
                  </a:txBody>
                  <a:tcPr marL="68580" marR="68580" marT="0" marB="0" anchor="ctr"/>
                </a:tc>
                <a:tc vMerge="1">
                  <a:txBody>
                    <a:bodyPr/>
                    <a:lstStyle/>
                    <a:p>
                      <a:endParaRPr lang="ru-RU"/>
                    </a:p>
                  </a:txBody>
                  <a:tcPr/>
                </a:tc>
              </a:tr>
              <a:tr h="445566">
                <a:tc>
                  <a:txBody>
                    <a:bodyPr/>
                    <a:lstStyle/>
                    <a:p>
                      <a:pPr algn="ctr">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2</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3</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4</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6</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8</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9</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10</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11</a:t>
                      </a:r>
                      <a:endParaRPr lang="ru-RU" sz="1200" dirty="0">
                        <a:effectLst/>
                        <a:latin typeface="Times New Roman"/>
                        <a:ea typeface="Times New Roman"/>
                      </a:endParaRPr>
                    </a:p>
                  </a:txBody>
                  <a:tcPr marL="68580" marR="68580" marT="0" marB="0" anchor="ctr"/>
                </a:tc>
              </a:tr>
              <a:tr h="461729">
                <a:tc>
                  <a:txBody>
                    <a:bodyPr/>
                    <a:lstStyle/>
                    <a:p>
                      <a:pPr>
                        <a:spcAft>
                          <a:spcPts val="0"/>
                        </a:spcAft>
                      </a:pPr>
                      <a:r>
                        <a:rPr lang="ru-RU" sz="1200">
                          <a:effectLst/>
                        </a:rPr>
                        <a:t>Синдром зависимости от алкоголя (стр. 01, 02)</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01</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r>
              <a:tr h="495055">
                <a:tc>
                  <a:txBody>
                    <a:bodyPr/>
                    <a:lstStyle/>
                    <a:p>
                      <a:pPr>
                        <a:spcAft>
                          <a:spcPts val="0"/>
                        </a:spcAft>
                      </a:pPr>
                      <a:r>
                        <a:rPr lang="ru-RU" sz="1200" dirty="0">
                          <a:effectLst/>
                        </a:rPr>
                        <a:t>Синдром зависимости от </a:t>
                      </a:r>
                      <a:r>
                        <a:rPr lang="ru-RU" sz="1200" dirty="0" smtClean="0">
                          <a:effectLst/>
                        </a:rPr>
                        <a:t>наркотиков</a:t>
                      </a:r>
                      <a:r>
                        <a:rPr lang="ru-RU" sz="1200" baseline="0" dirty="0" smtClean="0">
                          <a:effectLst/>
                        </a:rPr>
                        <a:t> </a:t>
                      </a:r>
                      <a:r>
                        <a:rPr lang="ru-RU" sz="1200" dirty="0" smtClean="0">
                          <a:effectLst/>
                        </a:rPr>
                        <a:t>(</a:t>
                      </a:r>
                      <a:r>
                        <a:rPr lang="ru-RU" sz="1200" dirty="0">
                          <a:effectLst/>
                        </a:rPr>
                        <a:t>стр. 06)</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02</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r h="567450">
                <a:tc>
                  <a:txBody>
                    <a:bodyPr/>
                    <a:lstStyle/>
                    <a:p>
                      <a:pPr>
                        <a:spcAft>
                          <a:spcPts val="0"/>
                        </a:spcAft>
                      </a:pPr>
                      <a:r>
                        <a:rPr lang="ru-RU" sz="1200" dirty="0">
                          <a:effectLst/>
                        </a:rPr>
                        <a:t>Синдром зависимости от </a:t>
                      </a:r>
                      <a:r>
                        <a:rPr lang="ru-RU" sz="1200" dirty="0" err="1" smtClean="0">
                          <a:effectLst/>
                        </a:rPr>
                        <a:t>ненаркотич</a:t>
                      </a:r>
                      <a:r>
                        <a:rPr lang="ru-RU" sz="1200" dirty="0" smtClean="0">
                          <a:effectLst/>
                        </a:rPr>
                        <a:t>. </a:t>
                      </a:r>
                      <a:r>
                        <a:rPr lang="ru-RU" sz="1200" dirty="0">
                          <a:effectLst/>
                        </a:rPr>
                        <a:t>ПАВ (стр. 07)</a:t>
                      </a:r>
                      <a:endParaRPr lang="ru-RU" sz="1200" dirty="0">
                        <a:effectLst/>
                        <a:latin typeface="Times New Roman"/>
                        <a:ea typeface="Times New Roman"/>
                      </a:endParaRPr>
                    </a:p>
                  </a:txBody>
                  <a:tcPr marL="68580" marR="68580" marT="0" marB="0"/>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r h="332650">
                <a:tc>
                  <a:txBody>
                    <a:bodyPr/>
                    <a:lstStyle/>
                    <a:p>
                      <a:pPr>
                        <a:spcAft>
                          <a:spcPts val="0"/>
                        </a:spcAft>
                      </a:pPr>
                      <a:r>
                        <a:rPr lang="ru-RU" sz="1200">
                          <a:effectLst/>
                        </a:rPr>
                        <a:t>ИТОГО</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04</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17</a:t>
            </a:fld>
            <a:endParaRPr lang="ru-RU"/>
          </a:p>
        </p:txBody>
      </p:sp>
    </p:spTree>
    <p:extLst>
      <p:ext uri="{BB962C8B-B14F-4D97-AF65-F5344CB8AC3E}">
        <p14:creationId xmlns:p14="http://schemas.microsoft.com/office/powerpoint/2010/main" val="112460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6B06383-2401-46E1-AB9B-749BA4A53561}" type="slidenum">
              <a:rPr lang="ru-RU" altLang="ru-RU" sz="1400" smtClean="0"/>
              <a:pPr eaLnBrk="1" hangingPunct="1"/>
              <a:t>18</a:t>
            </a:fld>
            <a:endParaRPr lang="ru-RU" altLang="ru-RU" sz="1400" smtClean="0"/>
          </a:p>
        </p:txBody>
      </p:sp>
      <p:sp>
        <p:nvSpPr>
          <p:cNvPr id="25603" name="Rectangle 2"/>
          <p:cNvSpPr>
            <a:spLocks noGrp="1" noChangeArrowheads="1"/>
          </p:cNvSpPr>
          <p:nvPr>
            <p:ph type="title"/>
          </p:nvPr>
        </p:nvSpPr>
        <p:spPr>
          <a:xfrm>
            <a:off x="457200" y="274638"/>
            <a:ext cx="8229600" cy="1084132"/>
          </a:xfrm>
        </p:spPr>
        <p:txBody>
          <a:bodyPr/>
          <a:lstStyle/>
          <a:p>
            <a:pPr>
              <a:lnSpc>
                <a:spcPct val="80000"/>
              </a:lnSpc>
            </a:pPr>
            <a:r>
              <a:rPr lang="ru-RU" altLang="ru-RU" sz="2400" b="1" dirty="0"/>
              <a:t>(</a:t>
            </a:r>
            <a:r>
              <a:rPr lang="ru-RU" altLang="ru-RU" sz="2400" b="1" dirty="0" smtClean="0"/>
              <a:t>2170) «</a:t>
            </a:r>
            <a:r>
              <a:rPr lang="ru-RU" altLang="ru-RU" sz="2400" b="1" dirty="0"/>
              <a:t>Контингенты пациентов, проходивших обязательное или альтернативное амбулаторное лечение</a:t>
            </a:r>
            <a:r>
              <a:rPr lang="ru-RU" altLang="ru-RU" sz="2400" b="1" dirty="0" smtClean="0"/>
              <a:t>» </a:t>
            </a:r>
          </a:p>
        </p:txBody>
      </p:sp>
      <p:sp>
        <p:nvSpPr>
          <p:cNvPr id="25604" name="Rectangle 3"/>
          <p:cNvSpPr>
            <a:spLocks noGrp="1" noChangeArrowheads="1"/>
          </p:cNvSpPr>
          <p:nvPr>
            <p:ph type="body" idx="1"/>
          </p:nvPr>
        </p:nvSpPr>
        <p:spPr>
          <a:xfrm>
            <a:off x="457200" y="1268760"/>
            <a:ext cx="8229600" cy="5040560"/>
          </a:xfrm>
        </p:spPr>
        <p:txBody>
          <a:bodyPr/>
          <a:lstStyle/>
          <a:p>
            <a:pPr>
              <a:lnSpc>
                <a:spcPct val="80000"/>
              </a:lnSpc>
            </a:pPr>
            <a:r>
              <a:rPr lang="ru-RU" altLang="ru-RU" sz="2000" b="1" dirty="0" smtClean="0"/>
              <a:t>Изменения</a:t>
            </a:r>
            <a:r>
              <a:rPr lang="ru-RU" altLang="ru-RU" sz="2000" dirty="0"/>
              <a:t>: введены дополнительные графы, в которых отдельно показываются пациенты, обратившиеся в связи с назначением судом обязательного и альтернативного лечения.</a:t>
            </a:r>
          </a:p>
          <a:p>
            <a:pPr>
              <a:lnSpc>
                <a:spcPct val="80000"/>
              </a:lnSpc>
            </a:pPr>
            <a:r>
              <a:rPr lang="ru-RU" altLang="ru-RU" sz="2000" dirty="0" smtClean="0"/>
              <a:t>В графу 4 включаются условно </a:t>
            </a:r>
            <a:r>
              <a:rPr lang="ru-RU" altLang="ru-RU" sz="2000" dirty="0"/>
              <a:t>осужденные больные </a:t>
            </a:r>
            <a:r>
              <a:rPr lang="ru-RU" altLang="ru-RU" sz="2000" dirty="0">
                <a:solidFill>
                  <a:srgbClr val="FF0000"/>
                </a:solidFill>
              </a:rPr>
              <a:t>алкоголизмом, наркоманиями и токсикоманиями </a:t>
            </a:r>
            <a:r>
              <a:rPr lang="ru-RU" altLang="ru-RU" sz="2000" dirty="0" smtClean="0"/>
              <a:t>по </a:t>
            </a:r>
            <a:r>
              <a:rPr lang="ru-RU" altLang="ru-RU" sz="2000" dirty="0"/>
              <a:t>ст. 73 </a:t>
            </a:r>
            <a:r>
              <a:rPr lang="ru-RU" altLang="ru-RU" sz="2000" dirty="0" smtClean="0"/>
              <a:t>ч</a:t>
            </a:r>
            <a:r>
              <a:rPr lang="ru-RU" altLang="ru-RU" sz="2000" dirty="0"/>
              <a:t>. </a:t>
            </a:r>
            <a:r>
              <a:rPr lang="ru-RU" altLang="ru-RU" sz="2000" dirty="0" smtClean="0"/>
              <a:t>5 УК РФ (введена с 1997 г.)</a:t>
            </a:r>
          </a:p>
          <a:p>
            <a:pPr>
              <a:lnSpc>
                <a:spcPct val="80000"/>
              </a:lnSpc>
            </a:pPr>
            <a:r>
              <a:rPr lang="ru-RU" altLang="ru-RU" sz="2000" dirty="0" smtClean="0"/>
              <a:t>В графу 5 включаются </a:t>
            </a:r>
            <a:r>
              <a:rPr lang="ru-RU" altLang="ru-RU" sz="2000" dirty="0" smtClean="0">
                <a:solidFill>
                  <a:srgbClr val="FF0000"/>
                </a:solidFill>
              </a:rPr>
              <a:t>больные </a:t>
            </a:r>
            <a:r>
              <a:rPr lang="ru-RU" altLang="ru-RU" sz="2000" dirty="0">
                <a:solidFill>
                  <a:srgbClr val="FF0000"/>
                </a:solidFill>
              </a:rPr>
              <a:t>наркоманиями</a:t>
            </a:r>
            <a:r>
              <a:rPr lang="ru-RU" altLang="ru-RU" sz="2000" dirty="0"/>
              <a:t>, наказание которых в виде лишения свободы заменяется на «альтернативное» лечение и медико-социальную реабилитацию (ст. 82.1 </a:t>
            </a:r>
            <a:r>
              <a:rPr lang="ru-RU" altLang="ru-RU" sz="2000" dirty="0" smtClean="0"/>
              <a:t>УК </a:t>
            </a:r>
            <a:r>
              <a:rPr lang="ru-RU" altLang="ru-RU" sz="2000" dirty="0"/>
              <a:t>РФ </a:t>
            </a:r>
            <a:r>
              <a:rPr lang="ru-RU" altLang="ru-RU" sz="2000" dirty="0" smtClean="0"/>
              <a:t>введена в 2011 </a:t>
            </a:r>
            <a:r>
              <a:rPr lang="ru-RU" altLang="ru-RU" sz="2000" dirty="0"/>
              <a:t>г.);</a:t>
            </a:r>
          </a:p>
          <a:p>
            <a:pPr>
              <a:lnSpc>
                <a:spcPct val="80000"/>
              </a:lnSpc>
            </a:pPr>
            <a:r>
              <a:rPr lang="ru-RU" altLang="ru-RU" sz="2000" dirty="0" smtClean="0"/>
              <a:t>В графу 5 включаются </a:t>
            </a:r>
            <a:r>
              <a:rPr lang="ru-RU" altLang="ru-RU" sz="2000" dirty="0" smtClean="0">
                <a:solidFill>
                  <a:srgbClr val="FF0000"/>
                </a:solidFill>
              </a:rPr>
              <a:t>больные </a:t>
            </a:r>
            <a:r>
              <a:rPr lang="ru-RU" altLang="ru-RU" sz="2000" dirty="0">
                <a:solidFill>
                  <a:srgbClr val="FF0000"/>
                </a:solidFill>
              </a:rPr>
              <a:t>наркоманиями</a:t>
            </a:r>
            <a:r>
              <a:rPr lang="ru-RU" altLang="ru-RU" sz="2000" dirty="0"/>
              <a:t>, совершившие преступление, наказание за которое не предусматривает лишения </a:t>
            </a:r>
            <a:r>
              <a:rPr lang="ru-RU" altLang="ru-RU" sz="2000" dirty="0" smtClean="0"/>
              <a:t>свободы, но может предусматривать альтернативное лечение у нарколога </a:t>
            </a:r>
            <a:r>
              <a:rPr lang="ru-RU" altLang="ru-RU" sz="2000" dirty="0"/>
              <a:t>(ст. 72.1 – введена в УК РФ в 2014 г</a:t>
            </a:r>
            <a:r>
              <a:rPr lang="ru-RU" altLang="ru-RU" sz="2000" dirty="0" smtClean="0"/>
              <a:t>.);</a:t>
            </a:r>
          </a:p>
          <a:p>
            <a:pPr>
              <a:lnSpc>
                <a:spcPct val="80000"/>
              </a:lnSpc>
            </a:pPr>
            <a:r>
              <a:rPr lang="ru-RU" altLang="ru-RU" sz="2000" dirty="0" smtClean="0"/>
              <a:t>В 2013 году данные о назначении лечения по ст.82.1 и 72.1 УК РФ представили 4 региона: Воронежская (5 чел.), Костромская (3 чел.),Ростовская (6 чел.), Челябинская (19 чел.). </a:t>
            </a:r>
            <a:r>
              <a:rPr lang="ru-RU" altLang="ru-RU" sz="2000" dirty="0" smtClean="0">
                <a:solidFill>
                  <a:srgbClr val="FF0000"/>
                </a:solidFill>
              </a:rPr>
              <a:t>По этому поводу  в пояснительной записке к отчету необходимо аргументированное подтверждение.</a:t>
            </a:r>
            <a:endParaRPr lang="ru-RU" altLang="ru-RU" sz="2000" dirty="0">
              <a:solidFill>
                <a:srgbClr val="FF0000"/>
              </a:solidFill>
            </a:endParaRPr>
          </a:p>
          <a:p>
            <a:pPr>
              <a:lnSpc>
                <a:spcPct val="80000"/>
              </a:lnSpc>
            </a:pPr>
            <a:endParaRPr lang="ru-RU" altLang="ru-RU" sz="2000" dirty="0" smtClean="0">
              <a:solidFill>
                <a:srgbClr val="FF0000"/>
              </a:solidFill>
            </a:endParaRPr>
          </a:p>
        </p:txBody>
      </p:sp>
    </p:spTree>
    <p:extLst>
      <p:ext uri="{BB962C8B-B14F-4D97-AF65-F5344CB8AC3E}">
        <p14:creationId xmlns:p14="http://schemas.microsoft.com/office/powerpoint/2010/main" val="4016556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A6B06383-2401-46E1-AB9B-749BA4A53561}" type="slidenum">
              <a:rPr lang="ru-RU" altLang="ru-RU" sz="1400" smtClean="0"/>
              <a:pPr eaLnBrk="1" hangingPunct="1"/>
              <a:t>19</a:t>
            </a:fld>
            <a:endParaRPr lang="ru-RU" altLang="ru-RU" sz="1400" smtClean="0"/>
          </a:p>
        </p:txBody>
      </p:sp>
      <p:sp>
        <p:nvSpPr>
          <p:cNvPr id="25603" name="Rectangle 2"/>
          <p:cNvSpPr>
            <a:spLocks noGrp="1" noChangeArrowheads="1"/>
          </p:cNvSpPr>
          <p:nvPr>
            <p:ph type="title"/>
          </p:nvPr>
        </p:nvSpPr>
        <p:spPr>
          <a:xfrm>
            <a:off x="457200" y="274638"/>
            <a:ext cx="8229600" cy="1084132"/>
          </a:xfrm>
        </p:spPr>
        <p:txBody>
          <a:bodyPr/>
          <a:lstStyle/>
          <a:p>
            <a:pPr>
              <a:lnSpc>
                <a:spcPct val="80000"/>
              </a:lnSpc>
            </a:pPr>
            <a:r>
              <a:rPr lang="ru-RU" altLang="ru-RU" sz="2400" b="1" dirty="0"/>
              <a:t>(</a:t>
            </a:r>
            <a:r>
              <a:rPr lang="ru-RU" altLang="ru-RU" sz="2400" b="1" dirty="0" smtClean="0"/>
              <a:t>2170) «</a:t>
            </a:r>
            <a:r>
              <a:rPr lang="ru-RU" altLang="ru-RU" sz="2400" b="1" dirty="0"/>
              <a:t>Контингенты пациентов, проходивших обязательное или альтернативное амбулаторное лечение</a:t>
            </a:r>
            <a:r>
              <a:rPr lang="ru-RU" altLang="ru-RU" sz="2400" b="1" dirty="0" smtClean="0"/>
              <a:t>» </a:t>
            </a:r>
          </a:p>
        </p:txBody>
      </p:sp>
      <p:sp>
        <p:nvSpPr>
          <p:cNvPr id="25604" name="Rectangle 3"/>
          <p:cNvSpPr>
            <a:spLocks noGrp="1" noChangeArrowheads="1"/>
          </p:cNvSpPr>
          <p:nvPr>
            <p:ph type="body" idx="1"/>
          </p:nvPr>
        </p:nvSpPr>
        <p:spPr>
          <a:xfrm>
            <a:off x="457200" y="1448780"/>
            <a:ext cx="8229600" cy="4860540"/>
          </a:xfrm>
        </p:spPr>
        <p:txBody>
          <a:bodyPr/>
          <a:lstStyle/>
          <a:p>
            <a:pPr>
              <a:lnSpc>
                <a:spcPct val="80000"/>
              </a:lnSpc>
            </a:pPr>
            <a:endParaRPr lang="ru-RU" altLang="ru-RU" sz="1600" b="1" dirty="0" smtClean="0"/>
          </a:p>
          <a:p>
            <a:pPr>
              <a:lnSpc>
                <a:spcPct val="80000"/>
              </a:lnSpc>
            </a:pPr>
            <a:r>
              <a:rPr lang="ru-RU" altLang="ru-RU" sz="2000" dirty="0" smtClean="0">
                <a:solidFill>
                  <a:srgbClr val="FF0000"/>
                </a:solidFill>
              </a:rPr>
              <a:t>Опечатка: гр.8 показывается из г.7!</a:t>
            </a:r>
          </a:p>
          <a:p>
            <a:pPr>
              <a:lnSpc>
                <a:spcPct val="80000"/>
              </a:lnSpc>
            </a:pPr>
            <a:r>
              <a:rPr lang="ru-RU" altLang="ru-RU" sz="2000" b="1" dirty="0" smtClean="0"/>
              <a:t>Проверки</a:t>
            </a:r>
            <a:r>
              <a:rPr lang="ru-RU" altLang="ru-RU" sz="2000" dirty="0" smtClean="0"/>
              <a:t>: 1) гр. 3 = гр.4 + гр.5 по всем строкам</a:t>
            </a:r>
          </a:p>
          <a:p>
            <a:pPr>
              <a:lnSpc>
                <a:spcPct val="80000"/>
              </a:lnSpc>
            </a:pPr>
            <a:r>
              <a:rPr lang="ru-RU" altLang="ru-RU" sz="2000" dirty="0" smtClean="0"/>
              <a:t>2) гр.6 = сумме граф 7,9,10 по всем строкам</a:t>
            </a:r>
          </a:p>
          <a:p>
            <a:pPr>
              <a:lnSpc>
                <a:spcPct val="80000"/>
              </a:lnSpc>
            </a:pPr>
            <a:r>
              <a:rPr lang="ru-RU" altLang="ru-RU" sz="2000" dirty="0" smtClean="0"/>
              <a:t>3)  гр.7 </a:t>
            </a:r>
            <a:r>
              <a:rPr lang="en-US" altLang="ru-RU" sz="2000" dirty="0" smtClean="0"/>
              <a:t>&gt; </a:t>
            </a:r>
            <a:r>
              <a:rPr lang="ru-RU" altLang="ru-RU" sz="2000" dirty="0" smtClean="0"/>
              <a:t>гр.8 по всем строкам</a:t>
            </a:r>
          </a:p>
          <a:p>
            <a:pPr>
              <a:lnSpc>
                <a:spcPct val="80000"/>
              </a:lnSpc>
            </a:pPr>
            <a:r>
              <a:rPr lang="ru-RU" altLang="ru-RU" sz="2000" dirty="0" smtClean="0"/>
              <a:t>4) строка 4 = сумме строк 1:3 по всем графам</a:t>
            </a:r>
          </a:p>
          <a:p>
            <a:pPr>
              <a:lnSpc>
                <a:spcPct val="80000"/>
              </a:lnSpc>
            </a:pPr>
            <a:r>
              <a:rPr lang="ru-RU" altLang="ru-RU" sz="2000" dirty="0" smtClean="0"/>
              <a:t>5) </a:t>
            </a:r>
            <a:r>
              <a:rPr lang="ru-RU" altLang="ru-RU" sz="2000" dirty="0" smtClean="0">
                <a:solidFill>
                  <a:srgbClr val="C00000"/>
                </a:solidFill>
              </a:rPr>
              <a:t>Осуществляется проверка движения по таблице 2170 за 2014 год: </a:t>
            </a:r>
            <a:r>
              <a:rPr lang="ru-RU" altLang="ru-RU" sz="2000" dirty="0" smtClean="0"/>
              <a:t>осталось на конец  2013 года (гр.11) + обратились в 2013 году  (гр.3) –  прекратили лечение в 2013 году (гр.6) = осталось на конец 2013 года (гр.11). Проверка осуществляется по всем строкам. Диагностические переходы маловероятны.</a:t>
            </a:r>
          </a:p>
        </p:txBody>
      </p:sp>
    </p:spTree>
    <p:extLst>
      <p:ext uri="{BB962C8B-B14F-4D97-AF65-F5344CB8AC3E}">
        <p14:creationId xmlns:p14="http://schemas.microsoft.com/office/powerpoint/2010/main" val="348463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Приказ Росстата №410</a:t>
            </a:r>
            <a:br>
              <a:rPr lang="ru-RU" dirty="0" smtClean="0"/>
            </a:br>
            <a:r>
              <a:rPr lang="ru-RU" dirty="0" smtClean="0"/>
              <a:t>от 16 октября 2013 года</a:t>
            </a:r>
            <a:endParaRPr lang="ru-RU" dirty="0"/>
          </a:p>
        </p:txBody>
      </p:sp>
      <p:sp>
        <p:nvSpPr>
          <p:cNvPr id="4" name="Объект 3"/>
          <p:cNvSpPr>
            <a:spLocks noGrp="1"/>
          </p:cNvSpPr>
          <p:nvPr>
            <p:ph idx="1"/>
          </p:nvPr>
        </p:nvSpPr>
        <p:spPr/>
        <p:txBody>
          <a:bodyPr/>
          <a:lstStyle/>
          <a:p>
            <a:r>
              <a:rPr lang="ru-RU" dirty="0" smtClean="0"/>
              <a:t>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за заболеваемостью населения наркологическими расстройствами</a:t>
            </a:r>
          </a:p>
          <a:p>
            <a:r>
              <a:rPr lang="ru-RU" dirty="0" smtClean="0"/>
              <a:t>Ф. №11 и №37 введены в действие с отчета за 2013 год</a:t>
            </a:r>
            <a:endParaRPr lang="ru-RU" dirty="0"/>
          </a:p>
        </p:txBody>
      </p:sp>
      <p:sp>
        <p:nvSpPr>
          <p:cNvPr id="2" name="Номер слайда 1"/>
          <p:cNvSpPr>
            <a:spLocks noGrp="1"/>
          </p:cNvSpPr>
          <p:nvPr>
            <p:ph type="sldNum" sz="quarter" idx="12"/>
          </p:nvPr>
        </p:nvSpPr>
        <p:spPr/>
        <p:txBody>
          <a:bodyPr/>
          <a:lstStyle/>
          <a:p>
            <a:pPr>
              <a:defRPr/>
            </a:pPr>
            <a:fld id="{43019C48-B397-4429-8991-C2AE84047DCE}" type="slidenum">
              <a:rPr lang="ru-RU" smtClean="0"/>
              <a:pPr>
                <a:defRPr/>
              </a:pPr>
              <a:t>2</a:t>
            </a:fld>
            <a:endParaRPr lang="ru-RU"/>
          </a:p>
        </p:txBody>
      </p:sp>
    </p:spTree>
    <p:extLst>
      <p:ext uri="{BB962C8B-B14F-4D97-AF65-F5344CB8AC3E}">
        <p14:creationId xmlns:p14="http://schemas.microsoft.com/office/powerpoint/2010/main" val="252055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Раздел II. Таблица с кодом 2200 («Деятельность  врачей, осуществляющих амбулаторную помощь пациентам наркологического профиля»)</a:t>
            </a:r>
            <a:endParaRPr lang="ru-RU" sz="24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928866859"/>
              </p:ext>
            </p:extLst>
          </p:nvPr>
        </p:nvGraphicFramePr>
        <p:xfrm>
          <a:off x="476545" y="1554519"/>
          <a:ext cx="8229600" cy="4624713"/>
        </p:xfrm>
        <a:graphic>
          <a:graphicData uri="http://schemas.openxmlformats.org/drawingml/2006/table">
            <a:tbl>
              <a:tblPr firstRow="1" bandRow="1">
                <a:tableStyleId>{21E4AEA4-8DFA-4A89-87EB-49C32662AFE0}</a:tableStyleId>
              </a:tblPr>
              <a:tblGrid>
                <a:gridCol w="1684530"/>
                <a:gridCol w="405045"/>
                <a:gridCol w="810090"/>
                <a:gridCol w="757935"/>
                <a:gridCol w="1042265"/>
                <a:gridCol w="945105"/>
                <a:gridCol w="900100"/>
                <a:gridCol w="770130"/>
                <a:gridCol w="914400"/>
              </a:tblGrid>
              <a:tr h="648615">
                <a:tc rowSpan="3">
                  <a:txBody>
                    <a:bodyPr/>
                    <a:lstStyle/>
                    <a:p>
                      <a:pPr algn="ctr">
                        <a:lnSpc>
                          <a:spcPts val="1000"/>
                        </a:lnSpc>
                        <a:spcAft>
                          <a:spcPts val="0"/>
                        </a:spcAft>
                      </a:pPr>
                      <a:r>
                        <a:rPr lang="ru-RU" sz="1200" dirty="0">
                          <a:effectLst/>
                        </a:rPr>
                        <a:t>Наименование должностей</a:t>
                      </a:r>
                      <a:endParaRPr lang="ru-RU" sz="1200" dirty="0">
                        <a:effectLst/>
                        <a:latin typeface="Times New Roman"/>
                        <a:ea typeface="Times New Roman"/>
                      </a:endParaRPr>
                    </a:p>
                  </a:txBody>
                  <a:tcPr marL="68580" marR="68580" marT="0" marB="0" anchor="ctr"/>
                </a:tc>
                <a:tc rowSpan="3">
                  <a:txBody>
                    <a:bodyPr/>
                    <a:lstStyle/>
                    <a:p>
                      <a:pPr marL="71755" marR="71755" algn="ctr">
                        <a:lnSpc>
                          <a:spcPts val="1000"/>
                        </a:lnSpc>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3">
                  <a:txBody>
                    <a:bodyPr/>
                    <a:lstStyle/>
                    <a:p>
                      <a:pPr algn="ctr">
                        <a:lnSpc>
                          <a:spcPts val="1000"/>
                        </a:lnSpc>
                        <a:spcAft>
                          <a:spcPts val="0"/>
                        </a:spcAft>
                      </a:pPr>
                      <a:r>
                        <a:rPr lang="ru-RU" sz="1200" dirty="0">
                          <a:effectLst/>
                        </a:rPr>
                        <a:t>Занято должностей на конец года</a:t>
                      </a:r>
                      <a:endParaRPr lang="ru-RU" sz="1200" dirty="0">
                        <a:effectLst/>
                        <a:latin typeface="Times New Roman"/>
                        <a:ea typeface="Times New Roman"/>
                      </a:endParaRPr>
                    </a:p>
                  </a:txBody>
                  <a:tcPr marL="68580" marR="68580" marT="0" marB="0" anchor="ctr"/>
                </a:tc>
                <a:tc gridSpan="4">
                  <a:txBody>
                    <a:bodyPr/>
                    <a:lstStyle/>
                    <a:p>
                      <a:pPr algn="ctr">
                        <a:lnSpc>
                          <a:spcPts val="1000"/>
                        </a:lnSpc>
                        <a:spcAft>
                          <a:spcPts val="0"/>
                        </a:spcAft>
                      </a:pPr>
                      <a:r>
                        <a:rPr lang="ru-RU" sz="1200" dirty="0">
                          <a:effectLst/>
                        </a:rPr>
                        <a:t>Число посещений к врачам </a:t>
                      </a:r>
                      <a:endParaRPr lang="ru-RU" sz="12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ts val="1000"/>
                        </a:lnSpc>
                        <a:spcAft>
                          <a:spcPts val="0"/>
                        </a:spcAft>
                      </a:pPr>
                      <a:r>
                        <a:rPr lang="ru-RU" sz="1200" dirty="0">
                          <a:effectLst/>
                        </a:rPr>
                        <a:t>Число посещений  по поводу заболевания (из гр.4)</a:t>
                      </a:r>
                      <a:endParaRPr lang="ru-RU" sz="1200" dirty="0">
                        <a:effectLst/>
                        <a:latin typeface="Times New Roman"/>
                        <a:ea typeface="Times New Roman"/>
                      </a:endParaRPr>
                    </a:p>
                  </a:txBody>
                  <a:tcPr marL="68580" marR="68580" marT="0" marB="0" anchor="ctr"/>
                </a:tc>
                <a:tc hMerge="1">
                  <a:txBody>
                    <a:bodyPr/>
                    <a:lstStyle/>
                    <a:p>
                      <a:endParaRPr lang="ru-RU"/>
                    </a:p>
                  </a:txBody>
                  <a:tcPr/>
                </a:tc>
              </a:tr>
              <a:tr h="288549">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ts val="1000"/>
                        </a:lnSpc>
                        <a:spcAft>
                          <a:spcPts val="0"/>
                        </a:spcAft>
                      </a:pPr>
                      <a:r>
                        <a:rPr lang="ru-RU" sz="1200" dirty="0">
                          <a:effectLst/>
                        </a:rPr>
                        <a:t>всего</a:t>
                      </a:r>
                      <a:endParaRPr lang="ru-RU" sz="1200" dirty="0">
                        <a:effectLst/>
                        <a:latin typeface="Times New Roman"/>
                        <a:ea typeface="Times New Roman"/>
                      </a:endParaRPr>
                    </a:p>
                  </a:txBody>
                  <a:tcPr marL="68580" marR="68580" marT="0" marB="0" anchor="ctr"/>
                </a:tc>
                <a:tc gridSpan="3">
                  <a:txBody>
                    <a:bodyPr/>
                    <a:lstStyle/>
                    <a:p>
                      <a:pPr algn="ctr">
                        <a:lnSpc>
                          <a:spcPts val="1000"/>
                        </a:lnSpc>
                        <a:spcAft>
                          <a:spcPts val="0"/>
                        </a:spcAft>
                      </a:pPr>
                      <a:r>
                        <a:rPr lang="ru-RU" sz="1200" dirty="0">
                          <a:effectLst/>
                        </a:rPr>
                        <a:t>сделано по поводу (из гр.4):</a:t>
                      </a:r>
                      <a:endParaRPr lang="ru-RU" sz="12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rowSpan="2">
                  <a:txBody>
                    <a:bodyPr/>
                    <a:lstStyle/>
                    <a:p>
                      <a:pPr algn="ctr">
                        <a:lnSpc>
                          <a:spcPts val="1000"/>
                        </a:lnSpc>
                        <a:spcAft>
                          <a:spcPts val="0"/>
                        </a:spcAft>
                      </a:pPr>
                      <a:r>
                        <a:rPr lang="ru-RU" sz="1200">
                          <a:effectLst/>
                        </a:rPr>
                        <a:t>всего</a:t>
                      </a:r>
                      <a:endParaRPr lang="ru-RU" sz="120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a:effectLst/>
                        </a:rPr>
                        <a:t>из них - детьми в возрасте  –</a:t>
                      </a:r>
                    </a:p>
                    <a:p>
                      <a:pPr algn="ctr">
                        <a:lnSpc>
                          <a:spcPts val="1000"/>
                        </a:lnSpc>
                        <a:spcAft>
                          <a:spcPts val="0"/>
                        </a:spcAft>
                      </a:pPr>
                      <a:r>
                        <a:rPr lang="ru-RU" sz="1200">
                          <a:effectLst/>
                        </a:rPr>
                        <a:t> 0-17 лет вкл.</a:t>
                      </a:r>
                      <a:endParaRPr lang="ru-RU" sz="1200">
                        <a:effectLst/>
                        <a:latin typeface="Times New Roman"/>
                        <a:ea typeface="Times New Roman"/>
                      </a:endParaRPr>
                    </a:p>
                  </a:txBody>
                  <a:tcPr marL="68580" marR="68580" marT="0" marB="0" anchor="ctr"/>
                </a:tc>
              </a:tr>
              <a:tr h="81742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ts val="1000"/>
                        </a:lnSpc>
                        <a:spcAft>
                          <a:spcPts val="0"/>
                        </a:spcAft>
                      </a:pPr>
                      <a:r>
                        <a:rPr lang="ru-RU" sz="1200" dirty="0" smtClean="0">
                          <a:effectLst/>
                        </a:rPr>
                        <a:t>освидетельствования </a:t>
                      </a:r>
                      <a:r>
                        <a:rPr lang="ru-RU" sz="1200" dirty="0">
                          <a:effectLst/>
                        </a:rPr>
                        <a:t>для работы и иных целей</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реабилитации</a:t>
                      </a:r>
                    </a:p>
                    <a:p>
                      <a:pPr algn="ctr">
                        <a:lnSpc>
                          <a:spcPts val="1000"/>
                        </a:lnSpc>
                        <a:spcAft>
                          <a:spcPts val="0"/>
                        </a:spcAft>
                      </a:pPr>
                      <a:r>
                        <a:rPr lang="ru-RU" sz="1200" dirty="0">
                          <a:effectLst/>
                        </a:rPr>
                        <a:t>(</a:t>
                      </a:r>
                      <a:r>
                        <a:rPr lang="en-US" sz="1200" dirty="0">
                          <a:effectLst/>
                        </a:rPr>
                        <a:t>Z</a:t>
                      </a:r>
                      <a:r>
                        <a:rPr lang="ru-RU" sz="1200" dirty="0">
                          <a:effectLst/>
                        </a:rPr>
                        <a:t>50.2, 50.3, 50.8) </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детьми  в возрасте </a:t>
                      </a:r>
                    </a:p>
                    <a:p>
                      <a:pPr algn="ctr">
                        <a:lnSpc>
                          <a:spcPts val="1000"/>
                        </a:lnSpc>
                        <a:spcAft>
                          <a:spcPts val="0"/>
                        </a:spcAft>
                      </a:pPr>
                      <a:r>
                        <a:rPr lang="ru-RU" sz="1200" dirty="0">
                          <a:effectLst/>
                        </a:rPr>
                        <a:t>0-17 лет </a:t>
                      </a:r>
                      <a:r>
                        <a:rPr lang="ru-RU" sz="1200" dirty="0" smtClean="0">
                          <a:effectLst/>
                        </a:rPr>
                        <a:t>вкл.</a:t>
                      </a:r>
                      <a:endParaRPr lang="ru-RU" sz="1200" dirty="0">
                        <a:effectLst/>
                        <a:latin typeface="Times New Roman"/>
                        <a:ea typeface="Times New Roman"/>
                      </a:endParaRPr>
                    </a:p>
                  </a:txBody>
                  <a:tcPr marL="68580" marR="68580" marT="0" marB="0" anchor="ctr"/>
                </a:tc>
                <a:tc vMerge="1">
                  <a:txBody>
                    <a:bodyPr/>
                    <a:lstStyle/>
                    <a:p>
                      <a:endParaRPr lang="ru-RU"/>
                    </a:p>
                  </a:txBody>
                  <a:tcPr/>
                </a:tc>
                <a:tc vMerge="1">
                  <a:txBody>
                    <a:bodyPr/>
                    <a:lstStyle/>
                    <a:p>
                      <a:endParaRPr lang="ru-RU"/>
                    </a:p>
                  </a:txBody>
                  <a:tcPr/>
                </a:tc>
              </a:tr>
              <a:tr h="290639">
                <a:tc>
                  <a:txBody>
                    <a:bodyPr/>
                    <a:lstStyle/>
                    <a:p>
                      <a:pPr algn="ctr">
                        <a:lnSpc>
                          <a:spcPts val="1000"/>
                        </a:lnSpc>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2</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3</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4</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6</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8</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9</a:t>
                      </a:r>
                      <a:endParaRPr lang="ru-RU" sz="1200">
                        <a:effectLst/>
                        <a:latin typeface="Times New Roman"/>
                        <a:ea typeface="Times New Roman"/>
                      </a:endParaRPr>
                    </a:p>
                  </a:txBody>
                  <a:tcPr marL="68580" marR="68580" marT="0" marB="0" anchor="ctr"/>
                </a:tc>
              </a:tr>
              <a:tr h="950032">
                <a:tc>
                  <a:txBody>
                    <a:bodyPr/>
                    <a:lstStyle/>
                    <a:p>
                      <a:pPr algn="l">
                        <a:spcAft>
                          <a:spcPts val="0"/>
                        </a:spcAft>
                      </a:pPr>
                      <a:r>
                        <a:rPr lang="ru-RU" sz="1200" dirty="0">
                          <a:effectLst/>
                        </a:rPr>
                        <a:t>Психиатры-наркологи, ведущие амбулаторный прием, в том числе:</a:t>
                      </a:r>
                    </a:p>
                    <a:p>
                      <a:pPr algn="l">
                        <a:spcAft>
                          <a:spcPts val="0"/>
                        </a:spcAft>
                      </a:pPr>
                      <a:r>
                        <a:rPr lang="ru-RU" sz="1200" dirty="0" smtClean="0">
                          <a:effectLst/>
                        </a:rPr>
                        <a:t>    взрослых</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p>
                    <a:p>
                      <a:pPr algn="ctr">
                        <a:spcAft>
                          <a:spcPts val="0"/>
                        </a:spcAft>
                      </a:pPr>
                      <a:r>
                        <a:rPr lang="ru-RU" sz="1200" dirty="0">
                          <a:effectLst/>
                        </a:rPr>
                        <a:t> </a:t>
                      </a:r>
                    </a:p>
                    <a:p>
                      <a:pPr algn="ctr">
                        <a:spcAft>
                          <a:spcPts val="0"/>
                        </a:spcAft>
                      </a:pPr>
                      <a:r>
                        <a:rPr lang="ru-RU" sz="1200" dirty="0">
                          <a:effectLst/>
                        </a:rPr>
                        <a:t>01</a:t>
                      </a:r>
                      <a:endParaRPr lang="ru-RU" sz="1200" dirty="0">
                        <a:effectLst/>
                        <a:latin typeface="Times New Roman"/>
                        <a:ea typeface="Times New Roman"/>
                      </a:endParaRPr>
                    </a:p>
                  </a:txBody>
                  <a:tcPr marL="68580" marR="68580" marT="0" marB="0" anchor="ctr"/>
                </a:tc>
                <a:tc>
                  <a:txBody>
                    <a:bodyPr/>
                    <a:lstStyle/>
                    <a:p>
                      <a:pPr algn="ctr">
                        <a:spcAft>
                          <a:spcPts val="0"/>
                        </a:spcAft>
                        <a:tabLst>
                          <a:tab pos="635000" algn="l"/>
                        </a:tabLs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r>
              <a:tr h="427257">
                <a:tc>
                  <a:txBody>
                    <a:bodyPr/>
                    <a:lstStyle/>
                    <a:p>
                      <a:pPr algn="l">
                        <a:spcAft>
                          <a:spcPts val="0"/>
                        </a:spcAft>
                      </a:pPr>
                      <a:r>
                        <a:rPr lang="ru-RU" sz="1200" dirty="0" smtClean="0">
                          <a:effectLst/>
                        </a:rPr>
                        <a:t>    детей </a:t>
                      </a:r>
                      <a:r>
                        <a:rPr lang="ru-RU" sz="1200" dirty="0">
                          <a:effectLst/>
                        </a:rPr>
                        <a:t>(0-17 лет </a:t>
                      </a:r>
                      <a:endParaRPr lang="ru-RU" sz="1200" dirty="0" smtClean="0">
                        <a:effectLst/>
                      </a:endParaRPr>
                    </a:p>
                    <a:p>
                      <a:pPr algn="l">
                        <a:spcAft>
                          <a:spcPts val="0"/>
                        </a:spcAft>
                      </a:pPr>
                      <a:r>
                        <a:rPr lang="ru-RU" sz="1200" dirty="0" smtClean="0">
                          <a:effectLst/>
                        </a:rPr>
                        <a:t>    вкл</a:t>
                      </a:r>
                      <a:r>
                        <a:rPr lang="ru-RU" sz="1200" dirty="0">
                          <a:effectLst/>
                        </a:rPr>
                        <a:t>.)</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02</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252162">
                <a:tc>
                  <a:txBody>
                    <a:bodyPr/>
                    <a:lstStyle/>
                    <a:p>
                      <a:pPr algn="l">
                        <a:spcAft>
                          <a:spcPts val="0"/>
                        </a:spcAft>
                      </a:pPr>
                      <a:r>
                        <a:rPr lang="ru-RU" sz="1200" dirty="0">
                          <a:effectLst/>
                        </a:rPr>
                        <a:t>Психотерапевты</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950032">
                <a:tc>
                  <a:txBody>
                    <a:bodyPr/>
                    <a:lstStyle/>
                    <a:p>
                      <a:pPr algn="l">
                        <a:spcAft>
                          <a:spcPts val="0"/>
                        </a:spcAft>
                      </a:pPr>
                      <a:r>
                        <a:rPr lang="ru-RU" sz="1200" dirty="0">
                          <a:effectLst/>
                        </a:rPr>
                        <a:t>Кроме того: психиатры-наркологи, осуществляющие анонимное лечение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04</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20</a:t>
            </a:fld>
            <a:endParaRPr lang="ru-RU" dirty="0"/>
          </a:p>
        </p:txBody>
      </p:sp>
    </p:spTree>
    <p:extLst>
      <p:ext uri="{BB962C8B-B14F-4D97-AF65-F5344CB8AC3E}">
        <p14:creationId xmlns:p14="http://schemas.microsoft.com/office/powerpoint/2010/main" val="1347267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Раздел II. Таблица с кодом 2200 («Деятельность  врачей, осуществляющих амбулаторную помощь пациентам наркологического профиля») Продолжение</a:t>
            </a:r>
            <a:endParaRPr lang="ru-RU" sz="24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267554337"/>
              </p:ext>
            </p:extLst>
          </p:nvPr>
        </p:nvGraphicFramePr>
        <p:xfrm>
          <a:off x="521550" y="1628801"/>
          <a:ext cx="8229600" cy="4569852"/>
        </p:xfrm>
        <a:graphic>
          <a:graphicData uri="http://schemas.openxmlformats.org/drawingml/2006/table">
            <a:tbl>
              <a:tblPr firstRow="1" bandRow="1">
                <a:tableStyleId>{21E4AEA4-8DFA-4A89-87EB-49C32662AFE0}</a:tableStyleId>
              </a:tblPr>
              <a:tblGrid>
                <a:gridCol w="2449615"/>
                <a:gridCol w="405045"/>
                <a:gridCol w="1260140"/>
                <a:gridCol w="1371600"/>
                <a:gridCol w="1371600"/>
                <a:gridCol w="1371600"/>
              </a:tblGrid>
              <a:tr h="747866">
                <a:tc rowSpan="2">
                  <a:txBody>
                    <a:bodyPr/>
                    <a:lstStyle/>
                    <a:p>
                      <a:pPr algn="ctr">
                        <a:lnSpc>
                          <a:spcPct val="100000"/>
                        </a:lnSpc>
                        <a:spcAft>
                          <a:spcPts val="0"/>
                        </a:spcAft>
                      </a:pPr>
                      <a:r>
                        <a:rPr lang="ru-RU" sz="1600" dirty="0">
                          <a:effectLst/>
                        </a:rPr>
                        <a:t>Наименование должностей</a:t>
                      </a:r>
                      <a:endParaRPr lang="ru-RU" sz="1600" dirty="0">
                        <a:effectLst/>
                        <a:latin typeface="Times New Roman"/>
                        <a:ea typeface="Times New Roman"/>
                      </a:endParaRPr>
                    </a:p>
                  </a:txBody>
                  <a:tcPr marL="68580" marR="68580" marT="0" marB="0" anchor="ctr"/>
                </a:tc>
                <a:tc rowSpan="2">
                  <a:txBody>
                    <a:bodyPr/>
                    <a:lstStyle/>
                    <a:p>
                      <a:pPr marL="71755" marR="71755" algn="ctr">
                        <a:lnSpc>
                          <a:spcPts val="1000"/>
                        </a:lnSpc>
                        <a:spcAft>
                          <a:spcPts val="0"/>
                        </a:spcAft>
                      </a:pPr>
                      <a:r>
                        <a:rPr lang="ru-RU" sz="1600" dirty="0">
                          <a:effectLst/>
                        </a:rPr>
                        <a:t>№ стр.</a:t>
                      </a:r>
                      <a:endParaRPr lang="ru-RU" sz="1600" dirty="0">
                        <a:effectLst/>
                        <a:latin typeface="Times New Roman"/>
                        <a:ea typeface="Times New Roman"/>
                      </a:endParaRPr>
                    </a:p>
                  </a:txBody>
                  <a:tcPr marL="68580" marR="68580" marT="0" marB="0" vert="vert270" anchor="ctr"/>
                </a:tc>
                <a:tc gridSpan="4">
                  <a:txBody>
                    <a:bodyPr/>
                    <a:lstStyle/>
                    <a:p>
                      <a:pPr algn="ctr">
                        <a:lnSpc>
                          <a:spcPct val="100000"/>
                        </a:lnSpc>
                        <a:spcAft>
                          <a:spcPts val="0"/>
                        </a:spcAft>
                      </a:pPr>
                      <a:r>
                        <a:rPr lang="ru-RU" sz="1600" dirty="0">
                          <a:effectLst/>
                        </a:rPr>
                        <a:t>Распределение посещений по видам оплаты </a:t>
                      </a:r>
                      <a:endParaRPr lang="ru-RU" sz="1600" dirty="0" smtClean="0">
                        <a:effectLst/>
                      </a:endParaRPr>
                    </a:p>
                    <a:p>
                      <a:pPr algn="ctr">
                        <a:lnSpc>
                          <a:spcPct val="100000"/>
                        </a:lnSpc>
                        <a:spcAft>
                          <a:spcPts val="0"/>
                        </a:spcAft>
                      </a:pPr>
                      <a:r>
                        <a:rPr lang="ru-RU" sz="1600" dirty="0" smtClean="0">
                          <a:effectLst/>
                        </a:rPr>
                        <a:t>(</a:t>
                      </a:r>
                      <a:r>
                        <a:rPr lang="ru-RU" sz="1600" dirty="0">
                          <a:effectLst/>
                        </a:rPr>
                        <a:t>из гр.4):</a:t>
                      </a:r>
                      <a:endParaRPr lang="ru-RU" sz="16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430482">
                <a:tc vMerge="1">
                  <a:txBody>
                    <a:bodyPr/>
                    <a:lstStyle/>
                    <a:p>
                      <a:endParaRPr lang="ru-RU"/>
                    </a:p>
                  </a:txBody>
                  <a:tcPr/>
                </a:tc>
                <a:tc vMerge="1">
                  <a:txBody>
                    <a:bodyPr/>
                    <a:lstStyle/>
                    <a:p>
                      <a:endParaRPr lang="ru-RU"/>
                    </a:p>
                  </a:txBody>
                  <a:tcPr/>
                </a:tc>
                <a:tc>
                  <a:txBody>
                    <a:bodyPr/>
                    <a:lstStyle/>
                    <a:p>
                      <a:pPr algn="ctr">
                        <a:lnSpc>
                          <a:spcPts val="1000"/>
                        </a:lnSpc>
                        <a:spcAft>
                          <a:spcPts val="0"/>
                        </a:spcAft>
                      </a:pPr>
                      <a:r>
                        <a:rPr lang="ru-RU" sz="1600" dirty="0">
                          <a:effectLst/>
                        </a:rPr>
                        <a:t>ОМС</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бюджет</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платные</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ДМС</a:t>
                      </a:r>
                      <a:endParaRPr lang="ru-RU" sz="1600">
                        <a:effectLst/>
                        <a:latin typeface="Times New Roman"/>
                        <a:ea typeface="Times New Roman"/>
                      </a:endParaRPr>
                    </a:p>
                  </a:txBody>
                  <a:tcPr marL="68580" marR="68580" marT="0" marB="0" anchor="ctr"/>
                </a:tc>
              </a:tr>
              <a:tr h="439426">
                <a:tc>
                  <a:txBody>
                    <a:bodyPr/>
                    <a:lstStyle/>
                    <a:p>
                      <a:pPr algn="ctr">
                        <a:lnSpc>
                          <a:spcPts val="1000"/>
                        </a:lnSpc>
                        <a:spcAft>
                          <a:spcPts val="0"/>
                        </a:spcAft>
                      </a:pPr>
                      <a:r>
                        <a:rPr lang="ru-RU" sz="1600" dirty="0">
                          <a:effectLst/>
                        </a:rPr>
                        <a:t>1</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2</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10</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11</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12</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13</a:t>
                      </a:r>
                      <a:endParaRPr lang="ru-RU" sz="1600">
                        <a:effectLst/>
                        <a:latin typeface="Times New Roman"/>
                        <a:ea typeface="Times New Roman"/>
                      </a:endParaRPr>
                    </a:p>
                  </a:txBody>
                  <a:tcPr marL="68580" marR="68580" marT="0" marB="0" anchor="ctr"/>
                </a:tc>
              </a:tr>
              <a:tr h="1036613">
                <a:tc>
                  <a:txBody>
                    <a:bodyPr/>
                    <a:lstStyle/>
                    <a:p>
                      <a:pPr algn="l">
                        <a:spcAft>
                          <a:spcPts val="0"/>
                        </a:spcAft>
                      </a:pPr>
                      <a:r>
                        <a:rPr lang="ru-RU" sz="1600" dirty="0">
                          <a:effectLst/>
                        </a:rPr>
                        <a:t>Психиатры-наркологи, ведущие амбулаторный прием, в том числе:</a:t>
                      </a:r>
                    </a:p>
                    <a:p>
                      <a:pPr algn="l">
                        <a:spcAft>
                          <a:spcPts val="0"/>
                        </a:spcAft>
                      </a:pPr>
                      <a:r>
                        <a:rPr lang="ru-RU" sz="1600" dirty="0" smtClean="0">
                          <a:effectLst/>
                        </a:rPr>
                        <a:t>   взрослых</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p>
                    <a:p>
                      <a:pPr algn="ctr">
                        <a:spcAft>
                          <a:spcPts val="0"/>
                        </a:spcAft>
                      </a:pPr>
                      <a:r>
                        <a:rPr lang="ru-RU" sz="1600">
                          <a:effectLst/>
                        </a:rPr>
                        <a:t> </a:t>
                      </a:r>
                    </a:p>
                    <a:p>
                      <a:pPr algn="ctr">
                        <a:spcAft>
                          <a:spcPts val="0"/>
                        </a:spcAft>
                      </a:pPr>
                      <a:r>
                        <a:rPr lang="ru-RU" sz="1600">
                          <a:effectLst/>
                        </a:rPr>
                        <a:t>01</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439426">
                <a:tc>
                  <a:txBody>
                    <a:bodyPr/>
                    <a:lstStyle/>
                    <a:p>
                      <a:pPr algn="l">
                        <a:spcAft>
                          <a:spcPts val="0"/>
                        </a:spcAft>
                      </a:pPr>
                      <a:r>
                        <a:rPr lang="ru-RU" sz="1600" dirty="0" smtClean="0">
                          <a:effectLst/>
                        </a:rPr>
                        <a:t>   детей </a:t>
                      </a:r>
                      <a:r>
                        <a:rPr lang="ru-RU" sz="1600" dirty="0">
                          <a:effectLst/>
                        </a:rPr>
                        <a:t>(0-17 лет  вкл.)</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02</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439426">
                <a:tc>
                  <a:txBody>
                    <a:bodyPr/>
                    <a:lstStyle/>
                    <a:p>
                      <a:pPr algn="l">
                        <a:spcAft>
                          <a:spcPts val="0"/>
                        </a:spcAft>
                      </a:pPr>
                      <a:r>
                        <a:rPr lang="ru-RU" sz="1600" dirty="0">
                          <a:effectLst/>
                        </a:rPr>
                        <a:t>Психотерапевты</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03</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1036613">
                <a:tc>
                  <a:txBody>
                    <a:bodyPr/>
                    <a:lstStyle/>
                    <a:p>
                      <a:pPr algn="l">
                        <a:spcAft>
                          <a:spcPts val="0"/>
                        </a:spcAft>
                      </a:pPr>
                      <a:r>
                        <a:rPr lang="ru-RU" sz="1600" dirty="0">
                          <a:effectLst/>
                        </a:rPr>
                        <a:t>Кроме того: психиатры-наркологи, осуществляющие анонимное лечение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04</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Х</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21</a:t>
            </a:fld>
            <a:endParaRPr lang="ru-RU"/>
          </a:p>
        </p:txBody>
      </p:sp>
    </p:spTree>
    <p:extLst>
      <p:ext uri="{BB962C8B-B14F-4D97-AF65-F5344CB8AC3E}">
        <p14:creationId xmlns:p14="http://schemas.microsoft.com/office/powerpoint/2010/main" val="3035497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68661"/>
            <a:ext cx="8229600" cy="540060"/>
          </a:xfrm>
        </p:spPr>
        <p:txBody>
          <a:bodyPr/>
          <a:lstStyle/>
          <a:p>
            <a:r>
              <a:rPr lang="ru-RU" sz="2800" dirty="0" smtClean="0"/>
              <a:t>Таблица с кодом 2200</a:t>
            </a:r>
            <a:endParaRPr lang="ru-RU" dirty="0"/>
          </a:p>
        </p:txBody>
      </p:sp>
      <p:sp>
        <p:nvSpPr>
          <p:cNvPr id="3" name="Объект 2"/>
          <p:cNvSpPr>
            <a:spLocks noGrp="1"/>
          </p:cNvSpPr>
          <p:nvPr>
            <p:ph idx="1"/>
          </p:nvPr>
        </p:nvSpPr>
        <p:spPr>
          <a:xfrm>
            <a:off x="457200" y="1043735"/>
            <a:ext cx="8229600" cy="5082428"/>
          </a:xfrm>
        </p:spPr>
        <p:txBody>
          <a:bodyPr/>
          <a:lstStyle/>
          <a:p>
            <a:r>
              <a:rPr lang="ru-RU" sz="1600" b="1" dirty="0" smtClean="0"/>
              <a:t>Таблица с кодом 2200 </a:t>
            </a:r>
            <a:r>
              <a:rPr lang="ru-RU" sz="1600" dirty="0" smtClean="0"/>
              <a:t>(«Деятельность  врачей, осуществляющих амбулаторную помощь пациентам наркологического профиля») – несмотря на изменения, принципы формирования таблицы остались прежние.</a:t>
            </a:r>
          </a:p>
          <a:p>
            <a:r>
              <a:rPr lang="ru-RU" sz="1600" b="1" dirty="0" smtClean="0"/>
              <a:t>В строке 1 </a:t>
            </a:r>
            <a:r>
              <a:rPr lang="ru-RU" sz="1600" dirty="0" smtClean="0"/>
              <a:t>показываются занятые должности психиатров-наркологов, </a:t>
            </a:r>
            <a:r>
              <a:rPr lang="ru-RU" sz="1600" dirty="0"/>
              <a:t>осуществляющих наблюдение и лечение пациентов </a:t>
            </a:r>
            <a:r>
              <a:rPr lang="ru-RU" sz="1600" dirty="0" smtClean="0"/>
              <a:t>(как взрослых, так и детей </a:t>
            </a:r>
            <a:r>
              <a:rPr lang="ru-RU" sz="1600" dirty="0"/>
              <a:t>до 18 лет) на закрепленных участках или </a:t>
            </a:r>
            <a:r>
              <a:rPr lang="ru-RU" sz="1600" dirty="0" smtClean="0"/>
              <a:t>районах, а также посещения к ним;</a:t>
            </a:r>
          </a:p>
          <a:p>
            <a:r>
              <a:rPr lang="ru-RU" sz="1600" b="1" dirty="0"/>
              <a:t>В </a:t>
            </a:r>
            <a:r>
              <a:rPr lang="ru-RU" sz="1600" b="1" dirty="0" smtClean="0"/>
              <a:t>строке 2 </a:t>
            </a:r>
            <a:r>
              <a:rPr lang="ru-RU" sz="1600" dirty="0"/>
              <a:t>показываются занятые </a:t>
            </a:r>
            <a:r>
              <a:rPr lang="ru-RU" sz="1600" dirty="0" smtClean="0"/>
              <a:t>должности специально выделенных детских психиатров-наркологов, </a:t>
            </a:r>
            <a:r>
              <a:rPr lang="ru-RU" sz="1600" dirty="0"/>
              <a:t>осуществляющих наблюдение и лечение </a:t>
            </a:r>
            <a:r>
              <a:rPr lang="ru-RU" sz="1600" dirty="0" smtClean="0"/>
              <a:t>детей до 18 лет </a:t>
            </a:r>
            <a:r>
              <a:rPr lang="ru-RU" sz="1600" dirty="0"/>
              <a:t>на закрепленных участках или </a:t>
            </a:r>
            <a:r>
              <a:rPr lang="ru-RU" sz="1600" dirty="0" smtClean="0"/>
              <a:t>районах, а также посещения к ним.</a:t>
            </a:r>
          </a:p>
          <a:p>
            <a:r>
              <a:rPr lang="ru-RU" sz="1600" b="1" dirty="0" smtClean="0"/>
              <a:t>В строки 1 и 2 не включаются</a:t>
            </a:r>
            <a:r>
              <a:rPr lang="ru-RU" sz="1600" dirty="0" smtClean="0"/>
              <a:t>: наркологи, работающие в ДС, в кабинетах платных услуг, в кабинетах анонимного лечения, в кабинетах экспертизы,  заведующие отделениями, консультанты. </a:t>
            </a:r>
          </a:p>
          <a:p>
            <a:r>
              <a:rPr lang="ru-RU" sz="1600" dirty="0">
                <a:solidFill>
                  <a:srgbClr val="FF0000"/>
                </a:solidFill>
              </a:rPr>
              <a:t>В некоторых регионах наркологи, работающие в диспансерах, не имеют закрепленных участков (районов). </a:t>
            </a:r>
            <a:r>
              <a:rPr lang="ru-RU" sz="1600" dirty="0" smtClean="0">
                <a:solidFill>
                  <a:srgbClr val="FF0000"/>
                </a:solidFill>
              </a:rPr>
              <a:t>Однако, все медицинские организации имеют закрепленные за ними районы обслуживания.</a:t>
            </a:r>
            <a:endParaRPr lang="ru-RU" sz="1600" dirty="0">
              <a:solidFill>
                <a:srgbClr val="FF0000"/>
              </a:solidFill>
            </a:endParaRPr>
          </a:p>
          <a:p>
            <a:r>
              <a:rPr lang="ru-RU" sz="1600" b="1" dirty="0" smtClean="0"/>
              <a:t>В строке 3 </a:t>
            </a:r>
            <a:r>
              <a:rPr lang="ru-RU" sz="1600" dirty="0" smtClean="0"/>
              <a:t>– занятые должности и деятельность психотерапевтов амбулаторных наркологических учреждений и подразделений.</a:t>
            </a:r>
          </a:p>
          <a:p>
            <a:r>
              <a:rPr lang="ru-RU" sz="1600" b="1" dirty="0" smtClean="0"/>
              <a:t>В строке 4 </a:t>
            </a:r>
            <a:r>
              <a:rPr lang="ru-RU" sz="1600" dirty="0" smtClean="0"/>
              <a:t>– занятые должности психиатров-наркологов, осуществляющие амбулаторное  анонимное лечение и  (или) реабилитацию, и их деятельность.</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22</a:t>
            </a:fld>
            <a:endParaRPr lang="ru-RU"/>
          </a:p>
        </p:txBody>
      </p:sp>
    </p:spTree>
    <p:extLst>
      <p:ext uri="{BB962C8B-B14F-4D97-AF65-F5344CB8AC3E}">
        <p14:creationId xmlns:p14="http://schemas.microsoft.com/office/powerpoint/2010/main" val="2220014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14102"/>
          </a:xfrm>
        </p:spPr>
        <p:txBody>
          <a:bodyPr/>
          <a:lstStyle/>
          <a:p>
            <a:r>
              <a:rPr lang="ru-RU" sz="2800" dirty="0"/>
              <a:t>Таблица с кодом </a:t>
            </a:r>
            <a:r>
              <a:rPr lang="ru-RU" sz="2800" dirty="0" smtClean="0"/>
              <a:t>2200 (графа 5)</a:t>
            </a:r>
            <a:endParaRPr lang="ru-RU" dirty="0"/>
          </a:p>
        </p:txBody>
      </p:sp>
      <p:sp>
        <p:nvSpPr>
          <p:cNvPr id="3" name="Объект 2"/>
          <p:cNvSpPr>
            <a:spLocks noGrp="1"/>
          </p:cNvSpPr>
          <p:nvPr>
            <p:ph idx="1"/>
          </p:nvPr>
        </p:nvSpPr>
        <p:spPr>
          <a:xfrm>
            <a:off x="457200" y="1178750"/>
            <a:ext cx="8229600" cy="5040560"/>
          </a:xfrm>
        </p:spPr>
        <p:txBody>
          <a:bodyPr/>
          <a:lstStyle/>
          <a:p>
            <a:pPr marL="0" indent="0">
              <a:buNone/>
            </a:pPr>
            <a:r>
              <a:rPr lang="ru-RU" sz="1600" dirty="0" smtClean="0">
                <a:solidFill>
                  <a:srgbClr val="C00000"/>
                </a:solidFill>
              </a:rPr>
              <a:t>В графу 5 </a:t>
            </a:r>
            <a:r>
              <a:rPr lang="ru-RU" sz="1600" dirty="0" smtClean="0"/>
              <a:t>(«освидетельствование для работы и иных целей») включаются посещения к психиатру-наркологу (участковому, районному, работающему по участковому принципу)  сделанные по поводу медицинского освидетельствования и  медицинских осмотров:</a:t>
            </a:r>
          </a:p>
          <a:p>
            <a:pPr>
              <a:buFont typeface="Arial" panose="020B0604020202020204" pitchFamily="34" charset="0"/>
              <a:buChar char="•"/>
            </a:pPr>
            <a:r>
              <a:rPr lang="ru-RU" sz="1600" dirty="0" smtClean="0"/>
              <a:t>медицинское освидетельствование </a:t>
            </a:r>
            <a:r>
              <a:rPr lang="ru-RU" sz="1600" dirty="0"/>
              <a:t>на наличие медицинских противопоказаний к управлению транспортным средством</a:t>
            </a:r>
            <a:r>
              <a:rPr lang="ru-RU" sz="1600" dirty="0" smtClean="0"/>
              <a:t>; </a:t>
            </a:r>
          </a:p>
          <a:p>
            <a:pPr>
              <a:buFont typeface="Arial" panose="020B0604020202020204" pitchFamily="34" charset="0"/>
              <a:buChar char="•"/>
            </a:pPr>
            <a:r>
              <a:rPr lang="ru-RU" sz="1600" dirty="0" smtClean="0"/>
              <a:t>медицинское освидетельствование на </a:t>
            </a:r>
            <a:r>
              <a:rPr lang="ru-RU" sz="1600" dirty="0"/>
              <a:t>наличие медицинских противопоказаний к владению </a:t>
            </a:r>
            <a:r>
              <a:rPr lang="ru-RU" sz="1600" dirty="0" smtClean="0"/>
              <a:t>оружием;</a:t>
            </a:r>
          </a:p>
          <a:p>
            <a:pPr>
              <a:buFont typeface="Arial" panose="020B0604020202020204" pitchFamily="34" charset="0"/>
              <a:buChar char="•"/>
            </a:pPr>
            <a:r>
              <a:rPr lang="ru-RU" sz="1600" dirty="0" smtClean="0"/>
              <a:t>иные </a:t>
            </a:r>
            <a:r>
              <a:rPr lang="ru-RU" sz="1600" dirty="0"/>
              <a:t>виды медицинского освидетельствования, установленные законодательством Российской Федерации.</a:t>
            </a:r>
          </a:p>
          <a:p>
            <a:pPr>
              <a:buFont typeface="Arial" panose="020B0604020202020204" pitchFamily="34" charset="0"/>
              <a:buChar char="•"/>
            </a:pPr>
            <a:r>
              <a:rPr lang="ru-RU" sz="1600" dirty="0" smtClean="0"/>
              <a:t>профилактические медицинские осмотры, проводимые </a:t>
            </a:r>
            <a:r>
              <a:rPr lang="ru-RU" sz="1600" dirty="0"/>
              <a:t>в целях раннего (своевременного) выявления </a:t>
            </a:r>
            <a:r>
              <a:rPr lang="ru-RU" sz="1600" dirty="0" smtClean="0"/>
              <a:t>немедицинского </a:t>
            </a:r>
            <a:r>
              <a:rPr lang="ru-RU" sz="1600" dirty="0"/>
              <a:t>потребления наркотических средств и психотропных </a:t>
            </a:r>
            <a:r>
              <a:rPr lang="ru-RU" sz="1600" dirty="0" smtClean="0"/>
              <a:t>веществ;</a:t>
            </a:r>
            <a:endParaRPr lang="ru-RU" sz="1600" dirty="0"/>
          </a:p>
          <a:p>
            <a:pPr>
              <a:buFont typeface="Arial" panose="020B0604020202020204" pitchFamily="34" charset="0"/>
              <a:buChar char="•"/>
            </a:pPr>
            <a:r>
              <a:rPr lang="ru-RU" sz="1600" dirty="0" smtClean="0"/>
              <a:t>предварительные медицинские осмотры, проводимые </a:t>
            </a:r>
            <a:r>
              <a:rPr lang="ru-RU" sz="1600" dirty="0"/>
              <a:t>при поступлении на работу или </a:t>
            </a:r>
            <a:r>
              <a:rPr lang="ru-RU" sz="1600" dirty="0" smtClean="0"/>
              <a:t>учебу;</a:t>
            </a:r>
            <a:endParaRPr lang="ru-RU" sz="1600" dirty="0"/>
          </a:p>
          <a:p>
            <a:pPr>
              <a:buFont typeface="Arial" panose="020B0604020202020204" pitchFamily="34" charset="0"/>
              <a:buChar char="•"/>
            </a:pPr>
            <a:r>
              <a:rPr lang="ru-RU" sz="1600" dirty="0" smtClean="0"/>
              <a:t>периодический </a:t>
            </a:r>
            <a:r>
              <a:rPr lang="ru-RU" sz="1600" dirty="0"/>
              <a:t>медицинский осмотр, проводимый с установленной периодичностью в целях динамического наблюдения за состоянием здоровья работников, учащихся, </a:t>
            </a:r>
            <a:r>
              <a:rPr lang="ru-RU" sz="1600" dirty="0" smtClean="0"/>
              <a:t>выявления </a:t>
            </a:r>
            <a:r>
              <a:rPr lang="ru-RU" sz="1600" dirty="0"/>
              <a:t>медицинских противопоказаний к осуществлению отдельных видов работ, продолжению </a:t>
            </a:r>
            <a:r>
              <a:rPr lang="ru-RU" sz="1600" dirty="0" smtClean="0"/>
              <a:t>учебы.</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23</a:t>
            </a:fld>
            <a:endParaRPr lang="ru-RU" dirty="0"/>
          </a:p>
        </p:txBody>
      </p:sp>
    </p:spTree>
    <p:extLst>
      <p:ext uri="{BB962C8B-B14F-4D97-AF65-F5344CB8AC3E}">
        <p14:creationId xmlns:p14="http://schemas.microsoft.com/office/powerpoint/2010/main" val="2668978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14102"/>
          </a:xfrm>
        </p:spPr>
        <p:txBody>
          <a:bodyPr/>
          <a:lstStyle/>
          <a:p>
            <a:r>
              <a:rPr lang="ru-RU" sz="2800" dirty="0"/>
              <a:t>Таблица с кодом </a:t>
            </a:r>
            <a:r>
              <a:rPr lang="ru-RU" sz="2800" dirty="0" smtClean="0"/>
              <a:t>2200 (графа 6)</a:t>
            </a:r>
            <a:endParaRPr lang="ru-RU" dirty="0"/>
          </a:p>
        </p:txBody>
      </p:sp>
      <p:sp>
        <p:nvSpPr>
          <p:cNvPr id="3" name="Объект 2"/>
          <p:cNvSpPr>
            <a:spLocks noGrp="1"/>
          </p:cNvSpPr>
          <p:nvPr>
            <p:ph idx="1"/>
          </p:nvPr>
        </p:nvSpPr>
        <p:spPr>
          <a:xfrm>
            <a:off x="457200" y="1178750"/>
            <a:ext cx="8229600" cy="5040560"/>
          </a:xfrm>
        </p:spPr>
        <p:txBody>
          <a:bodyPr/>
          <a:lstStyle/>
          <a:p>
            <a:pPr marL="0" indent="0">
              <a:buNone/>
            </a:pPr>
            <a:r>
              <a:rPr lang="ru-RU" sz="1600" dirty="0" smtClean="0">
                <a:solidFill>
                  <a:srgbClr val="C00000"/>
                </a:solidFill>
              </a:rPr>
              <a:t>МКБ-10. Класс </a:t>
            </a:r>
            <a:r>
              <a:rPr lang="en-US" sz="1600" dirty="0">
                <a:solidFill>
                  <a:srgbClr val="C00000"/>
                </a:solidFill>
              </a:rPr>
              <a:t>XXI</a:t>
            </a:r>
            <a:r>
              <a:rPr lang="en-US" sz="1600" dirty="0" smtClean="0">
                <a:solidFill>
                  <a:srgbClr val="C00000"/>
                </a:solidFill>
              </a:rPr>
              <a:t>.</a:t>
            </a:r>
            <a:r>
              <a:rPr lang="ru-RU" sz="1600" dirty="0" smtClean="0">
                <a:solidFill>
                  <a:srgbClr val="C00000"/>
                </a:solidFill>
              </a:rPr>
              <a:t> </a:t>
            </a:r>
            <a:r>
              <a:rPr lang="ru-RU" sz="1600" dirty="0">
                <a:solidFill>
                  <a:srgbClr val="C00000"/>
                </a:solidFill>
              </a:rPr>
              <a:t>ФАКТОРЫ, ВЛИЯЮЩИЕ НА СОСТОЯНИЕ ЗДОРОВЬЯ НАСЕЛЕНИЯ И ОБРАЩЕНИЯ В УЧРЕЖДЕНИЯ ЗДРАВООХРАНЕНИЯ (Z00-Z99)</a:t>
            </a:r>
            <a:endParaRPr lang="ru-RU" sz="1600" dirty="0" smtClean="0">
              <a:solidFill>
                <a:srgbClr val="C00000"/>
              </a:solidFill>
            </a:endParaRPr>
          </a:p>
          <a:p>
            <a:pPr marL="0" indent="0">
              <a:buNone/>
            </a:pPr>
            <a:r>
              <a:rPr lang="ru-RU" sz="1600" dirty="0" smtClean="0">
                <a:solidFill>
                  <a:srgbClr val="C00000"/>
                </a:solidFill>
              </a:rPr>
              <a:t>«ОБРАЩЕНИЯ </a:t>
            </a:r>
            <a:r>
              <a:rPr lang="ru-RU" sz="1600" dirty="0">
                <a:solidFill>
                  <a:srgbClr val="C00000"/>
                </a:solidFill>
              </a:rPr>
              <a:t>В УЧРЕЖДЕНИЯ ЗДРАВООХРАНЕНИЯ В СВЯЗИ С НЕОБХОДИМОСТЬЮ ПРОВЕДЕНИЯ СПЕЦИФИЧЕСКИХ ПРОЦЕДУР И ПОЛУЧЕНИЯ МЕДИЦИНСКОЙ ПОМОЩИ (Z40-Z54</a:t>
            </a:r>
            <a:r>
              <a:rPr lang="ru-RU" sz="1600" dirty="0" smtClean="0">
                <a:solidFill>
                  <a:srgbClr val="C00000"/>
                </a:solidFill>
              </a:rPr>
              <a:t>)»</a:t>
            </a:r>
            <a:endParaRPr lang="ru-RU" sz="1600" dirty="0">
              <a:solidFill>
                <a:srgbClr val="C00000"/>
              </a:solidFill>
            </a:endParaRPr>
          </a:p>
          <a:p>
            <a:pPr marL="0" indent="0">
              <a:buNone/>
            </a:pPr>
            <a:r>
              <a:rPr lang="ru-RU" sz="1600" dirty="0" smtClean="0">
                <a:solidFill>
                  <a:srgbClr val="C00000"/>
                </a:solidFill>
              </a:rPr>
              <a:t>Примечание</a:t>
            </a:r>
            <a:r>
              <a:rPr lang="ru-RU" sz="1600" dirty="0">
                <a:solidFill>
                  <a:srgbClr val="C00000"/>
                </a:solidFill>
              </a:rPr>
              <a:t>• </a:t>
            </a:r>
            <a:r>
              <a:rPr lang="ru-RU" sz="1600" dirty="0" smtClean="0">
                <a:solidFill>
                  <a:srgbClr val="C00000"/>
                </a:solidFill>
              </a:rPr>
              <a:t>Они (рубрики) могут </a:t>
            </a:r>
            <a:r>
              <a:rPr lang="ru-RU" sz="1600" dirty="0">
                <a:solidFill>
                  <a:srgbClr val="C00000"/>
                </a:solidFill>
              </a:rPr>
              <a:t>быть использованы для тех случаев, когда больные, ранее лечившиеся по поводу какой-либо болезни или травмы, получают последующую или профилактическую помощь или помощь, необходимую для выздоровления или закрепления результатов лечения, для лечения остаточных явлений, а также для устранения или предупреждения </a:t>
            </a:r>
            <a:r>
              <a:rPr lang="ru-RU" sz="1600" dirty="0" smtClean="0">
                <a:solidFill>
                  <a:srgbClr val="C00000"/>
                </a:solidFill>
              </a:rPr>
              <a:t>рецидивов»</a:t>
            </a:r>
            <a:endParaRPr lang="ru-RU" sz="1600" dirty="0">
              <a:solidFill>
                <a:srgbClr val="C00000"/>
              </a:solidFill>
            </a:endParaRPr>
          </a:p>
          <a:p>
            <a:pPr marL="0" indent="0">
              <a:buNone/>
            </a:pPr>
            <a:r>
              <a:rPr lang="ru-RU" sz="1600" dirty="0" smtClean="0"/>
              <a:t>Таким образом,</a:t>
            </a:r>
            <a:r>
              <a:rPr lang="ru-RU" sz="1600" dirty="0" smtClean="0">
                <a:solidFill>
                  <a:srgbClr val="C00000"/>
                </a:solidFill>
              </a:rPr>
              <a:t> </a:t>
            </a:r>
            <a:r>
              <a:rPr lang="ru-RU" sz="1600" dirty="0" smtClean="0"/>
              <a:t>к числу таких случаев относятся посещения, сделанных по поводу реабилитации, больными алкоголизмом, наркоманией, токсикоманией (</a:t>
            </a:r>
            <a:r>
              <a:rPr lang="en-US" sz="1600" dirty="0" smtClean="0"/>
              <a:t>Z50.2</a:t>
            </a:r>
            <a:r>
              <a:rPr lang="en-US" sz="1600" dirty="0"/>
              <a:t>, 50.3, 50.8</a:t>
            </a:r>
            <a:r>
              <a:rPr lang="en-US" sz="1600" dirty="0" smtClean="0"/>
              <a:t>)</a:t>
            </a:r>
            <a:r>
              <a:rPr lang="ru-RU" sz="1600" dirty="0" smtClean="0"/>
              <a:t>.</a:t>
            </a:r>
          </a:p>
          <a:p>
            <a:pPr marL="0" indent="0">
              <a:buNone/>
            </a:pPr>
            <a:r>
              <a:rPr lang="ru-RU" sz="1600" dirty="0" smtClean="0"/>
              <a:t>Число </a:t>
            </a:r>
            <a:r>
              <a:rPr lang="ru-RU" sz="1600" dirty="0"/>
              <a:t>таких  </a:t>
            </a:r>
            <a:r>
              <a:rPr lang="ru-RU" sz="1600" dirty="0" smtClean="0"/>
              <a:t>посещений, сделанных </a:t>
            </a:r>
            <a:r>
              <a:rPr lang="ru-RU" sz="1600" dirty="0"/>
              <a:t>по поводу </a:t>
            </a:r>
            <a:r>
              <a:rPr lang="ru-RU" sz="1600" dirty="0" smtClean="0"/>
              <a:t>реабилитации, в ф.37 т.2200 должно включаться </a:t>
            </a:r>
            <a:r>
              <a:rPr lang="ru-RU" sz="1600" dirty="0" smtClean="0">
                <a:solidFill>
                  <a:srgbClr val="C00000"/>
                </a:solidFill>
              </a:rPr>
              <a:t>в графы 4 и 6</a:t>
            </a:r>
            <a:r>
              <a:rPr lang="ru-RU" sz="1600" dirty="0" smtClean="0"/>
              <a:t>, не включается в графы 8-9 («число посещений по поводу заболевания»).</a:t>
            </a:r>
          </a:p>
          <a:p>
            <a:pPr marL="0" indent="0">
              <a:buNone/>
            </a:pPr>
            <a:r>
              <a:rPr lang="ru-RU" sz="1600" dirty="0" smtClean="0">
                <a:solidFill>
                  <a:srgbClr val="FF0000"/>
                </a:solidFill>
              </a:rPr>
              <a:t>Соответствующие </a:t>
            </a:r>
            <a:r>
              <a:rPr lang="ru-RU" sz="1600" dirty="0">
                <a:solidFill>
                  <a:srgbClr val="FF0000"/>
                </a:solidFill>
              </a:rPr>
              <a:t>изменения (со слов Александровой Г.А</a:t>
            </a:r>
            <a:r>
              <a:rPr lang="ru-RU" sz="1600" dirty="0" smtClean="0">
                <a:solidFill>
                  <a:srgbClr val="FF0000"/>
                </a:solidFill>
              </a:rPr>
              <a:t>.)</a:t>
            </a:r>
            <a:r>
              <a:rPr lang="ru-RU" sz="1600" dirty="0">
                <a:solidFill>
                  <a:srgbClr val="FF0000"/>
                </a:solidFill>
              </a:rPr>
              <a:t> </a:t>
            </a:r>
            <a:r>
              <a:rPr lang="ru-RU" sz="1600" dirty="0"/>
              <a:t>будут </a:t>
            </a:r>
            <a:r>
              <a:rPr lang="ru-RU" sz="1600" dirty="0" smtClean="0"/>
              <a:t>внесены в новую версию  «Ведомость учета </a:t>
            </a:r>
            <a:r>
              <a:rPr lang="ru-RU" sz="1600" dirty="0"/>
              <a:t>врачебных посещений в </a:t>
            </a:r>
            <a:r>
              <a:rPr lang="ru-RU" sz="1600" dirty="0" smtClean="0"/>
              <a:t>амбулаторно-поликлинических                           </a:t>
            </a:r>
            <a:r>
              <a:rPr lang="ru-RU" sz="1600" dirty="0"/>
              <a:t>учреждениях, на </a:t>
            </a:r>
            <a:r>
              <a:rPr lang="ru-RU" sz="1600" dirty="0" smtClean="0"/>
              <a:t>дому» </a:t>
            </a:r>
            <a:r>
              <a:rPr lang="ru-RU" sz="1600" dirty="0"/>
              <a:t>(</a:t>
            </a:r>
            <a:r>
              <a:rPr lang="ru-RU" sz="1600" dirty="0" smtClean="0"/>
              <a:t>Ф. </a:t>
            </a:r>
            <a:r>
              <a:rPr lang="en-US" sz="1600" dirty="0"/>
              <a:t>N 039/</a:t>
            </a:r>
            <a:r>
              <a:rPr lang="ru-RU" sz="1600" dirty="0" smtClean="0"/>
              <a:t>у-02)</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24</a:t>
            </a:fld>
            <a:endParaRPr lang="ru-RU" dirty="0"/>
          </a:p>
        </p:txBody>
      </p:sp>
    </p:spTree>
    <p:extLst>
      <p:ext uri="{BB962C8B-B14F-4D97-AF65-F5344CB8AC3E}">
        <p14:creationId xmlns:p14="http://schemas.microsoft.com/office/powerpoint/2010/main" val="1491311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t>Таблица с кодом 2200 (</a:t>
            </a:r>
            <a:r>
              <a:rPr lang="ru-RU" sz="2400" dirty="0" smtClean="0"/>
              <a:t>продолжение)</a:t>
            </a:r>
            <a:endParaRPr lang="ru-RU" sz="2400"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25</a:t>
            </a:fld>
            <a:endParaRPr lang="ru-RU"/>
          </a:p>
        </p:txBody>
      </p:sp>
      <p:sp>
        <p:nvSpPr>
          <p:cNvPr id="3" name="Объект 2"/>
          <p:cNvSpPr>
            <a:spLocks noGrp="1"/>
          </p:cNvSpPr>
          <p:nvPr>
            <p:ph idx="1"/>
          </p:nvPr>
        </p:nvSpPr>
        <p:spPr>
          <a:xfrm>
            <a:off x="476545" y="1313765"/>
            <a:ext cx="8229600" cy="4886003"/>
          </a:xfrm>
        </p:spPr>
        <p:txBody>
          <a:bodyPr/>
          <a:lstStyle/>
          <a:p>
            <a:r>
              <a:rPr lang="ru-RU" sz="2000" b="1" dirty="0" smtClean="0"/>
              <a:t>Проверки</a:t>
            </a:r>
            <a:r>
              <a:rPr lang="ru-RU" sz="2000" dirty="0" smtClean="0"/>
              <a:t>:</a:t>
            </a:r>
          </a:p>
          <a:p>
            <a:r>
              <a:rPr lang="ru-RU" sz="1800" dirty="0" smtClean="0"/>
              <a:t>1) гр.4</a:t>
            </a:r>
            <a:r>
              <a:rPr lang="en-US" sz="1800" dirty="0" smtClean="0"/>
              <a:t>&gt;</a:t>
            </a:r>
            <a:r>
              <a:rPr lang="ru-RU" sz="1800" dirty="0"/>
              <a:t>=</a:t>
            </a:r>
            <a:r>
              <a:rPr lang="ru-RU" sz="1800" dirty="0" smtClean="0"/>
              <a:t>гр.5+6+8 по всем строкам</a:t>
            </a:r>
          </a:p>
          <a:p>
            <a:r>
              <a:rPr lang="ru-RU" sz="1800" dirty="0" smtClean="0"/>
              <a:t>2) гр.4&gt;гр.8 по всем строкам</a:t>
            </a:r>
          </a:p>
          <a:p>
            <a:r>
              <a:rPr lang="ru-RU" sz="1800" dirty="0" smtClean="0"/>
              <a:t>3)гр.7&gt;гр.9 по всем строкам</a:t>
            </a:r>
          </a:p>
          <a:p>
            <a:r>
              <a:rPr lang="ru-RU" sz="1800" dirty="0" smtClean="0"/>
              <a:t>4)гр.4 = сумме граф 10:13 по всем строкам</a:t>
            </a:r>
          </a:p>
          <a:p>
            <a:r>
              <a:rPr lang="ru-RU" sz="1800" dirty="0" smtClean="0"/>
              <a:t>5) стр.1</a:t>
            </a:r>
            <a:r>
              <a:rPr lang="en-US" sz="1800" dirty="0" smtClean="0"/>
              <a:t>&gt;</a:t>
            </a:r>
            <a:r>
              <a:rPr lang="ru-RU" sz="1800" dirty="0" smtClean="0"/>
              <a:t> стр.2 по всем графам (в отдельных случаях может не соблюдаться)</a:t>
            </a:r>
          </a:p>
          <a:p>
            <a:r>
              <a:rPr lang="ru-RU" sz="1800" dirty="0" smtClean="0"/>
              <a:t>6) стр.1&gt; стр.3 по всем графам (в отдельных случаях может не соблюдаться)</a:t>
            </a:r>
          </a:p>
          <a:p>
            <a:r>
              <a:rPr lang="ru-RU" sz="1800" dirty="0" smtClean="0"/>
              <a:t>7) стр.1&gt; стр.4 по всем графам (в отдельных случаях может не соблюдаться)</a:t>
            </a:r>
          </a:p>
          <a:p>
            <a:r>
              <a:rPr lang="ru-RU" sz="1800" dirty="0" smtClean="0"/>
              <a:t>По строке 2 (детские наркологи): гр.4=гр.7; гр.8=гр.9 </a:t>
            </a:r>
            <a:r>
              <a:rPr lang="ru-RU" sz="1800" dirty="0" smtClean="0">
                <a:solidFill>
                  <a:srgbClr val="FF0000"/>
                </a:solidFill>
              </a:rPr>
              <a:t>условные контр.</a:t>
            </a:r>
          </a:p>
          <a:p>
            <a:r>
              <a:rPr lang="ru-RU" sz="1800" dirty="0" smtClean="0"/>
              <a:t>По строке 3 (психотерапевты): гр.4=гр.6 (</a:t>
            </a:r>
            <a:r>
              <a:rPr lang="ru-RU" sz="1800" dirty="0" err="1" smtClean="0"/>
              <a:t>реаб</a:t>
            </a:r>
            <a:r>
              <a:rPr lang="ru-RU" sz="1800" dirty="0" smtClean="0"/>
              <a:t>.)+гр.8 (</a:t>
            </a:r>
            <a:r>
              <a:rPr lang="ru-RU" sz="1800" dirty="0" err="1" smtClean="0"/>
              <a:t>забол</a:t>
            </a:r>
            <a:r>
              <a:rPr lang="ru-RU" sz="1800" dirty="0" smtClean="0"/>
              <a:t>.)</a:t>
            </a:r>
          </a:p>
          <a:p>
            <a:r>
              <a:rPr lang="ru-RU" sz="1800" dirty="0" smtClean="0"/>
              <a:t>По строке 4 (анонимное лечение): гр.4=гр.8</a:t>
            </a:r>
            <a:endParaRPr lang="ru-RU" sz="2000" dirty="0" smtClean="0"/>
          </a:p>
        </p:txBody>
      </p:sp>
    </p:spTree>
    <p:extLst>
      <p:ext uri="{BB962C8B-B14F-4D97-AF65-F5344CB8AC3E}">
        <p14:creationId xmlns:p14="http://schemas.microsoft.com/office/powerpoint/2010/main" val="348377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Раздел II. Таблица с кодом 2210 «Деятельность  психологов, специалистов по социальной работе, социальных работников»</a:t>
            </a:r>
            <a:endParaRPr lang="ru-RU" sz="24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883235614"/>
              </p:ext>
            </p:extLst>
          </p:nvPr>
        </p:nvGraphicFramePr>
        <p:xfrm>
          <a:off x="296525" y="1583795"/>
          <a:ext cx="8550951" cy="4856480"/>
        </p:xfrm>
        <a:graphic>
          <a:graphicData uri="http://schemas.openxmlformats.org/drawingml/2006/table">
            <a:tbl>
              <a:tblPr firstRow="1" bandRow="1">
                <a:tableStyleId>{21E4AEA4-8DFA-4A89-87EB-49C32662AFE0}</a:tableStyleId>
              </a:tblPr>
              <a:tblGrid>
                <a:gridCol w="1750309"/>
                <a:gridCol w="327337"/>
                <a:gridCol w="561149"/>
                <a:gridCol w="935248"/>
                <a:gridCol w="888485"/>
                <a:gridCol w="607911"/>
                <a:gridCol w="701436"/>
                <a:gridCol w="654673"/>
                <a:gridCol w="701436"/>
                <a:gridCol w="467624"/>
                <a:gridCol w="955343"/>
              </a:tblGrid>
              <a:tr h="370840">
                <a:tc rowSpan="2">
                  <a:txBody>
                    <a:bodyPr/>
                    <a:lstStyle/>
                    <a:p>
                      <a:pPr algn="ctr">
                        <a:lnSpc>
                          <a:spcPts val="1000"/>
                        </a:lnSpc>
                        <a:spcAft>
                          <a:spcPts val="0"/>
                        </a:spcAft>
                      </a:pPr>
                      <a:r>
                        <a:rPr lang="ru-RU" sz="1200" dirty="0">
                          <a:effectLst/>
                        </a:rPr>
                        <a:t>Наименование должностей</a:t>
                      </a:r>
                      <a:endParaRPr lang="ru-RU" sz="1200" dirty="0">
                        <a:effectLst/>
                        <a:latin typeface="Times New Roman"/>
                        <a:ea typeface="Times New Roman"/>
                      </a:endParaRPr>
                    </a:p>
                  </a:txBody>
                  <a:tcPr marL="68580" marR="68580" marT="0" marB="0" anchor="ctr"/>
                </a:tc>
                <a:tc rowSpan="2">
                  <a:txBody>
                    <a:bodyPr/>
                    <a:lstStyle/>
                    <a:p>
                      <a:pPr marL="71755" marR="71755" algn="ctr">
                        <a:lnSpc>
                          <a:spcPts val="1000"/>
                        </a:lnSpc>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2">
                  <a:txBody>
                    <a:bodyPr/>
                    <a:lstStyle/>
                    <a:p>
                      <a:pPr algn="ctr">
                        <a:lnSpc>
                          <a:spcPts val="1000"/>
                        </a:lnSpc>
                        <a:spcAft>
                          <a:spcPts val="0"/>
                        </a:spcAft>
                      </a:pPr>
                      <a:r>
                        <a:rPr lang="ru-RU" sz="1200" dirty="0">
                          <a:effectLst/>
                        </a:rPr>
                        <a:t>Занято должностей на конец года</a:t>
                      </a:r>
                      <a:endParaRPr lang="ru-RU" sz="1200" dirty="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dirty="0">
                          <a:effectLst/>
                        </a:rPr>
                        <a:t>Число пациентов, которым оказывалась помощь в течение отчетного года (вкл. </a:t>
                      </a:r>
                      <a:r>
                        <a:rPr lang="ru-RU" sz="1200" dirty="0" err="1">
                          <a:effectLst/>
                        </a:rPr>
                        <a:t>созависи-мых</a:t>
                      </a:r>
                      <a:r>
                        <a:rPr lang="ru-RU" sz="1200" dirty="0">
                          <a:effectLst/>
                        </a:rPr>
                        <a:t>)</a:t>
                      </a:r>
                      <a:endParaRPr lang="ru-RU" sz="1200" dirty="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dirty="0">
                          <a:effectLst/>
                        </a:rPr>
                        <a:t>Число посещений (</a:t>
                      </a:r>
                      <a:r>
                        <a:rPr lang="ru-RU" sz="1200" dirty="0" smtClean="0">
                          <a:effectLst/>
                        </a:rPr>
                        <a:t>консультаций </a:t>
                      </a:r>
                      <a:r>
                        <a:rPr lang="ru-RU" sz="1200" dirty="0">
                          <a:effectLst/>
                        </a:rPr>
                        <a:t>и иных контактов) - всего</a:t>
                      </a:r>
                      <a:endParaRPr lang="ru-RU" sz="1200" dirty="0">
                        <a:effectLst/>
                        <a:latin typeface="Times New Roman"/>
                        <a:ea typeface="Times New Roman"/>
                      </a:endParaRPr>
                    </a:p>
                  </a:txBody>
                  <a:tcPr marL="68580" marR="68580" marT="0" marB="0" anchor="ctr"/>
                </a:tc>
                <a:tc gridSpan="5">
                  <a:txBody>
                    <a:bodyPr/>
                    <a:lstStyle/>
                    <a:p>
                      <a:pPr algn="ctr">
                        <a:lnSpc>
                          <a:spcPts val="1000"/>
                        </a:lnSpc>
                        <a:spcAft>
                          <a:spcPts val="0"/>
                        </a:spcAft>
                      </a:pPr>
                      <a:r>
                        <a:rPr lang="ru-RU" sz="1200">
                          <a:effectLst/>
                        </a:rPr>
                        <a:t>Из них по поводу (из гр.5):</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ts val="1000"/>
                        </a:lnSpc>
                        <a:spcAft>
                          <a:spcPts val="0"/>
                        </a:spcAft>
                      </a:pPr>
                      <a:r>
                        <a:rPr lang="ru-RU" sz="1200">
                          <a:effectLst/>
                        </a:rPr>
                        <a:t>Число тренингов, проведенных в рамках реализации профилактич. программ среди учащихся и иного населения</a:t>
                      </a:r>
                      <a:endParaRPr lang="ru-RU" sz="1200">
                        <a:effectLst/>
                        <a:latin typeface="Times New Roman"/>
                        <a:ea typeface="Times New Roman"/>
                      </a:endParaRPr>
                    </a:p>
                  </a:txBody>
                  <a:tcPr marL="68580" marR="68580" marT="0" marB="0" anchor="ctr"/>
                </a:tc>
              </a:tr>
              <a:tr h="37084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0000"/>
                        </a:lnSpc>
                        <a:spcAft>
                          <a:spcPts val="0"/>
                        </a:spcAft>
                      </a:pPr>
                      <a:r>
                        <a:rPr lang="ru-RU" sz="1200" dirty="0" smtClean="0">
                          <a:effectLst/>
                        </a:rPr>
                        <a:t>психодиагностики</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err="1" smtClean="0">
                          <a:effectLst/>
                        </a:rPr>
                        <a:t>психокоррекционных</a:t>
                      </a:r>
                      <a:r>
                        <a:rPr lang="ru-RU" sz="1200" dirty="0" smtClean="0">
                          <a:effectLst/>
                        </a:rPr>
                        <a:t> </a:t>
                      </a:r>
                      <a:r>
                        <a:rPr lang="ru-RU" sz="1200" dirty="0">
                          <a:effectLst/>
                        </a:rPr>
                        <a:t>сеансов (бесед)</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a:effectLst/>
                        </a:rPr>
                        <a:t>из них</a:t>
                      </a:r>
                    </a:p>
                    <a:p>
                      <a:pPr algn="ctr">
                        <a:lnSpc>
                          <a:spcPct val="100000"/>
                        </a:lnSpc>
                        <a:spcAft>
                          <a:spcPts val="0"/>
                        </a:spcAft>
                      </a:pPr>
                      <a:r>
                        <a:rPr lang="ru-RU" sz="1200" dirty="0">
                          <a:effectLst/>
                        </a:rPr>
                        <a:t>(из гр.7) – </a:t>
                      </a:r>
                      <a:r>
                        <a:rPr lang="ru-RU" sz="1200" dirty="0" smtClean="0">
                          <a:effectLst/>
                        </a:rPr>
                        <a:t>групповых</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smtClean="0">
                          <a:effectLst/>
                        </a:rPr>
                        <a:t>трудоустройства </a:t>
                      </a:r>
                      <a:r>
                        <a:rPr lang="ru-RU" sz="1200" dirty="0">
                          <a:effectLst/>
                        </a:rPr>
                        <a:t>и иным вопросам</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err="1" smtClean="0">
                          <a:effectLst/>
                        </a:rPr>
                        <a:t>созависимости</a:t>
                      </a:r>
                      <a:endParaRPr lang="ru-RU" sz="1200" dirty="0">
                        <a:effectLst/>
                        <a:latin typeface="Times New Roman"/>
                        <a:ea typeface="Times New Roman"/>
                      </a:endParaRPr>
                    </a:p>
                  </a:txBody>
                  <a:tcPr marL="68580" marR="68580" marT="0" marB="0" anchor="ctr"/>
                </a:tc>
                <a:tc vMerge="1">
                  <a:txBody>
                    <a:bodyPr/>
                    <a:lstStyle/>
                    <a:p>
                      <a:endParaRPr lang="ru-RU"/>
                    </a:p>
                  </a:txBody>
                  <a:tcPr/>
                </a:tc>
              </a:tr>
              <a:tr h="370840">
                <a:tc>
                  <a:txBody>
                    <a:bodyPr/>
                    <a:lstStyle/>
                    <a:p>
                      <a:pPr algn="ctr">
                        <a:lnSpc>
                          <a:spcPts val="1000"/>
                        </a:lnSpc>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2</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3</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4</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6</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8</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9</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10</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11</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В амбулаторных подразделениях:</a:t>
                      </a:r>
                    </a:p>
                    <a:p>
                      <a:pPr>
                        <a:spcAft>
                          <a:spcPts val="0"/>
                        </a:spcAft>
                      </a:pPr>
                      <a:r>
                        <a:rPr lang="ru-RU" sz="1200">
                          <a:effectLst/>
                        </a:rPr>
                        <a:t>Психологи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p>
                    <a:p>
                      <a:pPr algn="ctr">
                        <a:spcAft>
                          <a:spcPts val="0"/>
                        </a:spcAft>
                      </a:pPr>
                      <a:r>
                        <a:rPr lang="ru-RU" sz="1200">
                          <a:effectLst/>
                        </a:rPr>
                        <a:t>01</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Специалисты по социальной работе</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02</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Социальные работники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В стационарных отделениях:</a:t>
                      </a:r>
                    </a:p>
                    <a:p>
                      <a:pPr>
                        <a:spcAft>
                          <a:spcPts val="0"/>
                        </a:spcAft>
                      </a:pPr>
                      <a:r>
                        <a:rPr lang="ru-RU" sz="1200">
                          <a:effectLst/>
                        </a:rPr>
                        <a:t>Психологи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p>
                    <a:p>
                      <a:pPr algn="ctr">
                        <a:spcAft>
                          <a:spcPts val="0"/>
                        </a:spcAft>
                      </a:pPr>
                      <a:r>
                        <a:rPr lang="ru-RU" sz="1200">
                          <a:effectLst/>
                        </a:rPr>
                        <a:t>04</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Специалисты по социальной работе</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05</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Социальные работники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06</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26</a:t>
            </a:fld>
            <a:endParaRPr lang="ru-RU"/>
          </a:p>
        </p:txBody>
      </p:sp>
    </p:spTree>
    <p:extLst>
      <p:ext uri="{BB962C8B-B14F-4D97-AF65-F5344CB8AC3E}">
        <p14:creationId xmlns:p14="http://schemas.microsoft.com/office/powerpoint/2010/main" val="4204565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Раздел II. Таблица с кодом 2210 «Деятельность  психологов, специалистов по социальной работе, социальных работников»</a:t>
            </a:r>
            <a:endParaRPr lang="ru-RU" sz="2400"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27</a:t>
            </a:fld>
            <a:endParaRPr lang="ru-RU"/>
          </a:p>
        </p:txBody>
      </p:sp>
      <p:sp>
        <p:nvSpPr>
          <p:cNvPr id="3" name="Объект 2"/>
          <p:cNvSpPr>
            <a:spLocks noGrp="1"/>
          </p:cNvSpPr>
          <p:nvPr>
            <p:ph idx="1"/>
          </p:nvPr>
        </p:nvSpPr>
        <p:spPr/>
        <p:txBody>
          <a:bodyPr/>
          <a:lstStyle/>
          <a:p>
            <a:r>
              <a:rPr lang="ru-RU" sz="2000" b="1" dirty="0" smtClean="0"/>
              <a:t>Особенности новой таблицы 2210:</a:t>
            </a:r>
          </a:p>
          <a:p>
            <a:r>
              <a:rPr lang="ru-RU" sz="2000" dirty="0" smtClean="0"/>
              <a:t> 1) В отличие от старой версии  таблицы число </a:t>
            </a:r>
            <a:r>
              <a:rPr lang="ru-RU" sz="2000" dirty="0" err="1" smtClean="0"/>
              <a:t>созависимых</a:t>
            </a:r>
            <a:r>
              <a:rPr lang="ru-RU" sz="2000" dirty="0" smtClean="0"/>
              <a:t> пациентов, а также родственников пациентов, включается в графу 4.</a:t>
            </a:r>
          </a:p>
          <a:p>
            <a:r>
              <a:rPr lang="ru-RU" sz="2000" dirty="0" smtClean="0"/>
              <a:t>2) в графе 5 показывается число посещений (а также консультаций и иных контактов пациентов со специалистами), в графах 6-10 эти посещения классифицируются по роду деятельности.</a:t>
            </a:r>
          </a:p>
          <a:p>
            <a:endParaRPr lang="ru-RU" sz="2000" b="1" dirty="0" smtClean="0"/>
          </a:p>
          <a:p>
            <a:r>
              <a:rPr lang="ru-RU" sz="2000" b="1" dirty="0" smtClean="0"/>
              <a:t>Проверки: </a:t>
            </a:r>
          </a:p>
          <a:p>
            <a:r>
              <a:rPr lang="ru-RU" sz="2000" dirty="0" smtClean="0"/>
              <a:t>1) </a:t>
            </a:r>
            <a:r>
              <a:rPr lang="ru-RU" sz="2000" dirty="0" smtClean="0">
                <a:solidFill>
                  <a:srgbClr val="C00000"/>
                </a:solidFill>
              </a:rPr>
              <a:t>гр.5 = суммы граф 6,7,9,10 по всем строкам</a:t>
            </a:r>
          </a:p>
          <a:p>
            <a:r>
              <a:rPr lang="ru-RU" sz="2000" dirty="0" smtClean="0"/>
              <a:t>2) гр.7 </a:t>
            </a:r>
            <a:r>
              <a:rPr lang="en-US" sz="2000" dirty="0" smtClean="0"/>
              <a:t>&gt;</a:t>
            </a:r>
            <a:r>
              <a:rPr lang="ru-RU" sz="2000" dirty="0" smtClean="0"/>
              <a:t> гр.8 по всем строкам</a:t>
            </a:r>
            <a:endParaRPr lang="ru-RU" sz="2000" dirty="0"/>
          </a:p>
        </p:txBody>
      </p:sp>
    </p:spTree>
    <p:extLst>
      <p:ext uri="{BB962C8B-B14F-4D97-AF65-F5344CB8AC3E}">
        <p14:creationId xmlns:p14="http://schemas.microsoft.com/office/powerpoint/2010/main" val="394780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Раздел </a:t>
            </a:r>
            <a:r>
              <a:rPr lang="en-US" sz="3200" b="1" dirty="0" smtClean="0"/>
              <a:t>III</a:t>
            </a:r>
            <a:r>
              <a:rPr lang="ru-RU" sz="3200" b="1" dirty="0" smtClean="0"/>
              <a:t>. </a:t>
            </a:r>
            <a:r>
              <a:rPr lang="ru-RU" sz="3200" b="1" dirty="0"/>
              <a:t>Состав пациентов наркологического </a:t>
            </a:r>
            <a:r>
              <a:rPr lang="ru-RU" sz="3200" b="1" dirty="0" smtClean="0"/>
              <a:t>стационара (</a:t>
            </a:r>
            <a:r>
              <a:rPr lang="ru-RU" sz="3200" b="1" dirty="0"/>
              <a:t>2300) </a:t>
            </a:r>
          </a:p>
        </p:txBody>
      </p:sp>
      <p:sp>
        <p:nvSpPr>
          <p:cNvPr id="3" name="Объект 2"/>
          <p:cNvSpPr>
            <a:spLocks noGrp="1"/>
          </p:cNvSpPr>
          <p:nvPr>
            <p:ph idx="1"/>
          </p:nvPr>
        </p:nvSpPr>
        <p:spPr/>
        <p:txBody>
          <a:bodyPr/>
          <a:lstStyle/>
          <a:p>
            <a:r>
              <a:rPr lang="ru-RU" sz="1400" dirty="0" smtClean="0"/>
              <a:t>Проверка движения с прошлым годом осуществляется по сумме строк 18 и 22. Допускается наличие дисбаланса на небольшое число (примерно до 10 единиц).значительное нарушение баланса свидетельствует о нарушении методологии составления таблицы. </a:t>
            </a:r>
            <a:r>
              <a:rPr lang="ru-RU" sz="1400" dirty="0" smtClean="0">
                <a:solidFill>
                  <a:srgbClr val="C00000"/>
                </a:solidFill>
              </a:rPr>
              <a:t>Так</a:t>
            </a:r>
            <a:r>
              <a:rPr lang="ru-RU" sz="1400" dirty="0">
                <a:solidFill>
                  <a:srgbClr val="C00000"/>
                </a:solidFill>
              </a:rPr>
              <a:t>, например, </a:t>
            </a:r>
            <a:r>
              <a:rPr lang="ru-RU" sz="1400" dirty="0" smtClean="0">
                <a:solidFill>
                  <a:srgbClr val="C00000"/>
                </a:solidFill>
              </a:rPr>
              <a:t>в 2013 г. было нарушено </a:t>
            </a:r>
            <a:r>
              <a:rPr lang="ru-RU" sz="1400" dirty="0">
                <a:solidFill>
                  <a:srgbClr val="C00000"/>
                </a:solidFill>
              </a:rPr>
              <a:t>межгодовое движение по строке 18 </a:t>
            </a:r>
            <a:r>
              <a:rPr lang="ru-RU" sz="1400" dirty="0" smtClean="0">
                <a:solidFill>
                  <a:srgbClr val="C00000"/>
                </a:solidFill>
              </a:rPr>
              <a:t>и 22 в </a:t>
            </a:r>
            <a:r>
              <a:rPr lang="ru-RU" sz="1400" dirty="0">
                <a:solidFill>
                  <a:srgbClr val="C00000"/>
                </a:solidFill>
              </a:rPr>
              <a:t>отчетах Чеченской </a:t>
            </a:r>
            <a:r>
              <a:rPr lang="ru-RU" sz="1400" dirty="0" err="1" smtClean="0">
                <a:solidFill>
                  <a:srgbClr val="C00000"/>
                </a:solidFill>
              </a:rPr>
              <a:t>Респ</a:t>
            </a:r>
            <a:r>
              <a:rPr lang="ru-RU" sz="1400" dirty="0" smtClean="0">
                <a:solidFill>
                  <a:srgbClr val="C00000"/>
                </a:solidFill>
              </a:rPr>
              <a:t>. </a:t>
            </a:r>
            <a:r>
              <a:rPr lang="ru-RU" sz="1400" dirty="0">
                <a:solidFill>
                  <a:srgbClr val="C00000"/>
                </a:solidFill>
              </a:rPr>
              <a:t>(на </a:t>
            </a:r>
            <a:r>
              <a:rPr lang="ru-RU" sz="1400" dirty="0" smtClean="0">
                <a:solidFill>
                  <a:srgbClr val="C00000"/>
                </a:solidFill>
              </a:rPr>
              <a:t>13), </a:t>
            </a:r>
            <a:r>
              <a:rPr lang="ru-RU" sz="1400" dirty="0" err="1" smtClean="0">
                <a:solidFill>
                  <a:srgbClr val="C00000"/>
                </a:solidFill>
              </a:rPr>
              <a:t>Респ</a:t>
            </a:r>
            <a:r>
              <a:rPr lang="ru-RU" sz="1400" dirty="0" smtClean="0">
                <a:solidFill>
                  <a:srgbClr val="C00000"/>
                </a:solidFill>
              </a:rPr>
              <a:t>. </a:t>
            </a:r>
            <a:r>
              <a:rPr lang="ru-RU" sz="1400" dirty="0">
                <a:solidFill>
                  <a:srgbClr val="C00000"/>
                </a:solidFill>
              </a:rPr>
              <a:t>Северная </a:t>
            </a:r>
            <a:r>
              <a:rPr lang="ru-RU" sz="1400" dirty="0" smtClean="0">
                <a:solidFill>
                  <a:srgbClr val="C00000"/>
                </a:solidFill>
              </a:rPr>
              <a:t>Осетия </a:t>
            </a:r>
            <a:r>
              <a:rPr lang="ru-RU" sz="1400" dirty="0">
                <a:solidFill>
                  <a:srgbClr val="C00000"/>
                </a:solidFill>
              </a:rPr>
              <a:t>(на </a:t>
            </a:r>
            <a:r>
              <a:rPr lang="ru-RU" sz="1400" dirty="0" smtClean="0">
                <a:solidFill>
                  <a:srgbClr val="C00000"/>
                </a:solidFill>
              </a:rPr>
              <a:t>38),  Пензенской </a:t>
            </a:r>
            <a:r>
              <a:rPr lang="ru-RU" sz="1400" dirty="0">
                <a:solidFill>
                  <a:srgbClr val="C00000"/>
                </a:solidFill>
              </a:rPr>
              <a:t>(на </a:t>
            </a:r>
            <a:r>
              <a:rPr lang="ru-RU" sz="1400" dirty="0" smtClean="0">
                <a:solidFill>
                  <a:srgbClr val="C00000"/>
                </a:solidFill>
              </a:rPr>
              <a:t>55) и </a:t>
            </a:r>
            <a:r>
              <a:rPr lang="ru-RU" sz="1400" dirty="0">
                <a:solidFill>
                  <a:srgbClr val="C00000"/>
                </a:solidFill>
              </a:rPr>
              <a:t>Иркутской (на </a:t>
            </a:r>
            <a:r>
              <a:rPr lang="ru-RU" sz="1400" dirty="0" smtClean="0">
                <a:solidFill>
                  <a:srgbClr val="C00000"/>
                </a:solidFill>
              </a:rPr>
              <a:t>252) областей.</a:t>
            </a:r>
          </a:p>
          <a:p>
            <a:r>
              <a:rPr lang="ru-RU" sz="1400" dirty="0" smtClean="0">
                <a:solidFill>
                  <a:srgbClr val="C00000"/>
                </a:solidFill>
              </a:rPr>
              <a:t>Изменения с 2013 года</a:t>
            </a:r>
            <a:r>
              <a:rPr lang="ru-RU" sz="1400" dirty="0" smtClean="0"/>
              <a:t>:</a:t>
            </a:r>
          </a:p>
          <a:p>
            <a:r>
              <a:rPr lang="ru-RU" sz="1400" dirty="0" smtClean="0"/>
              <a:t>В строке 19 из </a:t>
            </a:r>
            <a:r>
              <a:rPr lang="ru-RU" sz="1400" dirty="0"/>
              <a:t>общего </a:t>
            </a:r>
            <a:r>
              <a:rPr lang="ru-RU" sz="1400" dirty="0" smtClean="0"/>
              <a:t>числа пациентов  (из </a:t>
            </a:r>
            <a:r>
              <a:rPr lang="ru-RU" sz="1400" dirty="0"/>
              <a:t>стр. 01, </a:t>
            </a:r>
            <a:r>
              <a:rPr lang="ru-RU" sz="1400" dirty="0" smtClean="0"/>
              <a:t>02,15) показывается  общее число женщин </a:t>
            </a:r>
            <a:r>
              <a:rPr lang="ru-RU" sz="1400" dirty="0"/>
              <a:t>с психическими  и поведенческими расстройствами, связанными с </a:t>
            </a:r>
            <a:r>
              <a:rPr lang="ru-RU" sz="1400" dirty="0" smtClean="0"/>
              <a:t>употреблением алкоголя;</a:t>
            </a:r>
          </a:p>
          <a:p>
            <a:r>
              <a:rPr lang="ru-RU" sz="1400" dirty="0"/>
              <a:t>В строке 20 </a:t>
            </a:r>
            <a:r>
              <a:rPr lang="ru-RU" sz="1400" dirty="0" smtClean="0"/>
              <a:t>– с употреблением наркотиков </a:t>
            </a:r>
            <a:r>
              <a:rPr lang="ru-RU" sz="1400" dirty="0"/>
              <a:t>(из стр. 06, 08,16</a:t>
            </a:r>
            <a:r>
              <a:rPr lang="ru-RU" sz="1400" dirty="0" smtClean="0"/>
              <a:t>);</a:t>
            </a:r>
          </a:p>
          <a:p>
            <a:r>
              <a:rPr lang="ru-RU" sz="1400" dirty="0" smtClean="0"/>
              <a:t>В строке 21 – с употреблением ненаркотических </a:t>
            </a:r>
            <a:r>
              <a:rPr lang="ru-RU" sz="1400" dirty="0"/>
              <a:t>ПАВ (из стр. 07,14, 17</a:t>
            </a:r>
            <a:r>
              <a:rPr lang="ru-RU" sz="1400" dirty="0" smtClean="0"/>
              <a:t>)</a:t>
            </a:r>
          </a:p>
          <a:p>
            <a:r>
              <a:rPr lang="ru-RU" sz="1400" dirty="0" smtClean="0"/>
              <a:t>Таким образом, в строках 19-21 показывается общее число женщин с наркологическими расстройствами.</a:t>
            </a:r>
          </a:p>
          <a:p>
            <a:r>
              <a:rPr lang="ru-RU" sz="1400" dirty="0" smtClean="0">
                <a:solidFill>
                  <a:srgbClr val="C00000"/>
                </a:solidFill>
              </a:rPr>
              <a:t>Движение с прошлым годом по срокам 19-21 должно координироваться с движением по итоговым строкам 18-22. </a:t>
            </a:r>
            <a:r>
              <a:rPr lang="ru-RU" sz="1400" dirty="0">
                <a:solidFill>
                  <a:srgbClr val="C00000"/>
                </a:solidFill>
              </a:rPr>
              <a:t>В </a:t>
            </a:r>
            <a:r>
              <a:rPr lang="ru-RU" sz="1400" dirty="0" smtClean="0">
                <a:solidFill>
                  <a:srgbClr val="C00000"/>
                </a:solidFill>
              </a:rPr>
              <a:t>ряде регионов </a:t>
            </a:r>
            <a:r>
              <a:rPr lang="ru-RU" sz="1400" dirty="0">
                <a:solidFill>
                  <a:srgbClr val="C00000"/>
                </a:solidFill>
              </a:rPr>
              <a:t>межгодовое движение по 18 строке не нарушено, а по строкам </a:t>
            </a:r>
            <a:r>
              <a:rPr lang="ru-RU" sz="1400" dirty="0" smtClean="0">
                <a:solidFill>
                  <a:srgbClr val="C00000"/>
                </a:solidFill>
              </a:rPr>
              <a:t>19-21 - нарушено. Например, в Республике </a:t>
            </a:r>
            <a:r>
              <a:rPr lang="ru-RU" sz="1400" dirty="0">
                <a:solidFill>
                  <a:srgbClr val="C00000"/>
                </a:solidFill>
              </a:rPr>
              <a:t>Адыгея по 19 строке (на 364 человек), </a:t>
            </a:r>
            <a:r>
              <a:rPr lang="ru-RU" sz="1400" dirty="0" smtClean="0">
                <a:solidFill>
                  <a:srgbClr val="C00000"/>
                </a:solidFill>
              </a:rPr>
              <a:t>Республике </a:t>
            </a:r>
            <a:r>
              <a:rPr lang="ru-RU" sz="1400" dirty="0">
                <a:solidFill>
                  <a:srgbClr val="C00000"/>
                </a:solidFill>
              </a:rPr>
              <a:t>Дагестан по строкам 19 (на 2) и 20 (на 7), </a:t>
            </a:r>
            <a:r>
              <a:rPr lang="ru-RU" sz="1400" dirty="0" smtClean="0">
                <a:solidFill>
                  <a:srgbClr val="C00000"/>
                </a:solidFill>
              </a:rPr>
              <a:t>Ямало-Ненецком </a:t>
            </a:r>
            <a:r>
              <a:rPr lang="ru-RU" sz="1400" dirty="0">
                <a:solidFill>
                  <a:srgbClr val="C00000"/>
                </a:solidFill>
              </a:rPr>
              <a:t>АО по строке 19 (на 4 человека), Амурской области по 19 строке (на 39 человек).</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28</a:t>
            </a:fld>
            <a:endParaRPr lang="ru-RU" dirty="0"/>
          </a:p>
        </p:txBody>
      </p:sp>
    </p:spTree>
    <p:extLst>
      <p:ext uri="{BB962C8B-B14F-4D97-AF65-F5344CB8AC3E}">
        <p14:creationId xmlns:p14="http://schemas.microsoft.com/office/powerpoint/2010/main" val="2895019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(2301) </a:t>
            </a:r>
            <a:r>
              <a:rPr lang="ru-RU" sz="2800" b="1" dirty="0" smtClean="0"/>
              <a:t>Обследование </a:t>
            </a:r>
            <a:r>
              <a:rPr lang="ru-RU" sz="2800" b="1" dirty="0"/>
              <a:t>пациентов, поступивших в стационар, на ВИЧ  и другие </a:t>
            </a:r>
            <a:r>
              <a:rPr lang="ru-RU" sz="2800" b="1" dirty="0" err="1"/>
              <a:t>гемоконтактные</a:t>
            </a:r>
            <a:r>
              <a:rPr lang="ru-RU" sz="2800" b="1" dirty="0"/>
              <a:t> </a:t>
            </a:r>
            <a:r>
              <a:rPr lang="ru-RU" sz="2800" b="1" dirty="0" smtClean="0"/>
              <a:t>инфекции</a:t>
            </a:r>
            <a:endParaRPr lang="ru-RU" sz="28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732705240"/>
              </p:ext>
            </p:extLst>
          </p:nvPr>
        </p:nvGraphicFramePr>
        <p:xfrm>
          <a:off x="457200" y="1600200"/>
          <a:ext cx="8229600" cy="4979150"/>
        </p:xfrm>
        <a:graphic>
          <a:graphicData uri="http://schemas.openxmlformats.org/drawingml/2006/table">
            <a:tbl>
              <a:tblPr firstRow="1" bandRow="1">
                <a:tableStyleId>{21E4AEA4-8DFA-4A89-87EB-49C32662AFE0}</a:tableStyleId>
              </a:tblPr>
              <a:tblGrid>
                <a:gridCol w="2674640"/>
                <a:gridCol w="495055"/>
                <a:gridCol w="855095"/>
                <a:gridCol w="900100"/>
                <a:gridCol w="855095"/>
                <a:gridCol w="810090"/>
                <a:gridCol w="810090"/>
                <a:gridCol w="829435"/>
              </a:tblGrid>
              <a:tr h="370840">
                <a:tc rowSpan="2">
                  <a:txBody>
                    <a:bodyPr/>
                    <a:lstStyle/>
                    <a:p>
                      <a:pPr algn="ctr">
                        <a:lnSpc>
                          <a:spcPct val="100000"/>
                        </a:lnSpc>
                        <a:spcAft>
                          <a:spcPts val="0"/>
                        </a:spcAft>
                      </a:pPr>
                      <a:r>
                        <a:rPr lang="ru-RU" sz="1400" dirty="0">
                          <a:effectLst/>
                        </a:rPr>
                        <a:t>Наименование</a:t>
                      </a:r>
                      <a:endParaRPr lang="ru-RU" sz="1400" dirty="0">
                        <a:effectLst/>
                        <a:latin typeface="Times New Roman"/>
                        <a:ea typeface="Times New Roman"/>
                      </a:endParaRPr>
                    </a:p>
                  </a:txBody>
                  <a:tcPr marL="68580" marR="68580" marT="0" marB="0" anchor="ctr"/>
                </a:tc>
                <a:tc rowSpan="2">
                  <a:txBody>
                    <a:bodyPr/>
                    <a:lstStyle/>
                    <a:p>
                      <a:pPr marL="71755" marR="71755" algn="ctr">
                        <a:lnSpc>
                          <a:spcPct val="100000"/>
                        </a:lnSpc>
                        <a:spcAft>
                          <a:spcPts val="0"/>
                        </a:spcAft>
                      </a:pPr>
                      <a:r>
                        <a:rPr lang="ru-RU" sz="1400" dirty="0">
                          <a:effectLst/>
                        </a:rPr>
                        <a:t>№ стр.</a:t>
                      </a:r>
                      <a:endParaRPr lang="ru-RU" sz="1400" dirty="0">
                        <a:effectLst/>
                        <a:latin typeface="Times New Roman"/>
                        <a:ea typeface="Times New Roman"/>
                      </a:endParaRPr>
                    </a:p>
                  </a:txBody>
                  <a:tcPr marL="68580" marR="68580" marT="0" marB="0" vert="vert270" anchor="ctr"/>
                </a:tc>
                <a:tc gridSpan="6">
                  <a:txBody>
                    <a:bodyPr/>
                    <a:lstStyle/>
                    <a:p>
                      <a:pPr algn="ctr">
                        <a:lnSpc>
                          <a:spcPts val="900"/>
                        </a:lnSpc>
                        <a:spcAft>
                          <a:spcPts val="0"/>
                        </a:spcAft>
                      </a:pPr>
                      <a:r>
                        <a:rPr lang="ru-RU" sz="1400" dirty="0">
                          <a:effectLst/>
                        </a:rPr>
                        <a:t>Из общего числа поступивших (из гр.4 табл.2300):</a:t>
                      </a:r>
                      <a:endParaRPr lang="ru-RU" sz="14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52915">
                <a:tc vMerge="1">
                  <a:txBody>
                    <a:bodyPr/>
                    <a:lstStyle/>
                    <a:p>
                      <a:endParaRPr lang="ru-RU"/>
                    </a:p>
                  </a:txBody>
                  <a:tcPr/>
                </a:tc>
                <a:tc vMerge="1">
                  <a:txBody>
                    <a:bodyPr/>
                    <a:lstStyle/>
                    <a:p>
                      <a:endParaRPr lang="ru-RU"/>
                    </a:p>
                  </a:txBody>
                  <a:tcPr/>
                </a:tc>
                <a:tc>
                  <a:txBody>
                    <a:bodyPr/>
                    <a:lstStyle/>
                    <a:p>
                      <a:pPr algn="ctr">
                        <a:lnSpc>
                          <a:spcPct val="100000"/>
                        </a:lnSpc>
                        <a:spcAft>
                          <a:spcPts val="0"/>
                        </a:spcAft>
                      </a:pPr>
                      <a:r>
                        <a:rPr lang="ru-RU" sz="1400" dirty="0">
                          <a:effectLst/>
                        </a:rPr>
                        <a:t>обследовано на ВИЧ – всего</a:t>
                      </a:r>
                      <a:endParaRPr lang="ru-RU" sz="14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400" dirty="0">
                          <a:effectLst/>
                        </a:rPr>
                        <a:t>из них (гр.3) выявлено ВИЧ-позитивных</a:t>
                      </a:r>
                      <a:endParaRPr lang="ru-RU" sz="14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400" dirty="0">
                          <a:effectLst/>
                        </a:rPr>
                        <a:t>обследовано на гепатит </a:t>
                      </a:r>
                      <a:r>
                        <a:rPr lang="en-US" sz="1400" dirty="0">
                          <a:effectLst/>
                        </a:rPr>
                        <a:t>C</a:t>
                      </a:r>
                      <a:endParaRPr lang="ru-RU" sz="14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400" dirty="0">
                          <a:effectLst/>
                        </a:rPr>
                        <a:t>из них (гр.5) выявлено позитивных</a:t>
                      </a:r>
                      <a:endParaRPr lang="ru-RU" sz="14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400" dirty="0">
                          <a:effectLst/>
                        </a:rPr>
                        <a:t>обследовано на гепатит </a:t>
                      </a:r>
                      <a:r>
                        <a:rPr lang="en-US" sz="1400" dirty="0">
                          <a:effectLst/>
                        </a:rPr>
                        <a:t>B</a:t>
                      </a:r>
                      <a:endParaRPr lang="ru-RU" sz="14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400" dirty="0">
                          <a:effectLst/>
                        </a:rPr>
                        <a:t>из них (гр.7) выявлено позитивных</a:t>
                      </a:r>
                      <a:endParaRPr lang="ru-RU" sz="1400" dirty="0">
                        <a:effectLst/>
                        <a:latin typeface="Times New Roman"/>
                        <a:ea typeface="Times New Roman"/>
                      </a:endParaRPr>
                    </a:p>
                  </a:txBody>
                  <a:tcPr marL="68580" marR="68580" marT="0" marB="0" anchor="ctr"/>
                </a:tc>
              </a:tr>
              <a:tr h="315035">
                <a:tc>
                  <a:txBody>
                    <a:bodyPr/>
                    <a:lstStyle/>
                    <a:p>
                      <a:pPr algn="ctr">
                        <a:lnSpc>
                          <a:spcPts val="900"/>
                        </a:lnSpc>
                        <a:spcAft>
                          <a:spcPts val="0"/>
                        </a:spcAft>
                      </a:pPr>
                      <a:r>
                        <a:rPr lang="ru-RU" sz="1400">
                          <a:effectLst/>
                        </a:rPr>
                        <a:t>1</a:t>
                      </a:r>
                      <a:endParaRPr lang="ru-RU" sz="140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a:effectLst/>
                        </a:rPr>
                        <a:t>2</a:t>
                      </a:r>
                      <a:endParaRPr lang="ru-RU" sz="140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a:effectLst/>
                        </a:rPr>
                        <a:t>3</a:t>
                      </a:r>
                      <a:endParaRPr lang="ru-RU" sz="140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dirty="0">
                          <a:effectLst/>
                        </a:rPr>
                        <a:t>4</a:t>
                      </a:r>
                      <a:endParaRPr lang="ru-RU" sz="1400" dirty="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a:effectLst/>
                        </a:rPr>
                        <a:t>5</a:t>
                      </a:r>
                      <a:endParaRPr lang="ru-RU" sz="140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a:effectLst/>
                        </a:rPr>
                        <a:t>6</a:t>
                      </a:r>
                      <a:endParaRPr lang="ru-RU" sz="140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dirty="0">
                          <a:effectLst/>
                        </a:rPr>
                        <a:t>7</a:t>
                      </a:r>
                      <a:endParaRPr lang="ru-RU" sz="1400" dirty="0">
                        <a:effectLst/>
                        <a:latin typeface="Times New Roman"/>
                        <a:ea typeface="Times New Roman"/>
                      </a:endParaRPr>
                    </a:p>
                  </a:txBody>
                  <a:tcPr marL="68580" marR="68580" marT="0" marB="0" anchor="ctr"/>
                </a:tc>
                <a:tc>
                  <a:txBody>
                    <a:bodyPr/>
                    <a:lstStyle/>
                    <a:p>
                      <a:pPr algn="ctr">
                        <a:lnSpc>
                          <a:spcPts val="900"/>
                        </a:lnSpc>
                        <a:spcAft>
                          <a:spcPts val="0"/>
                        </a:spcAft>
                      </a:pPr>
                      <a:r>
                        <a:rPr lang="ru-RU" sz="1400" dirty="0">
                          <a:effectLst/>
                        </a:rPr>
                        <a:t>8</a:t>
                      </a:r>
                      <a:endParaRPr lang="ru-RU" sz="1400" dirty="0">
                        <a:effectLst/>
                        <a:latin typeface="Times New Roman"/>
                        <a:ea typeface="Times New Roman"/>
                      </a:endParaRPr>
                    </a:p>
                  </a:txBody>
                  <a:tcPr marL="68580" marR="68580" marT="0" marB="0" anchor="ctr"/>
                </a:tc>
              </a:tr>
              <a:tr h="370840">
                <a:tc>
                  <a:txBody>
                    <a:bodyPr/>
                    <a:lstStyle/>
                    <a:p>
                      <a:pPr marL="107950">
                        <a:spcAft>
                          <a:spcPts val="0"/>
                        </a:spcAft>
                      </a:pPr>
                      <a:r>
                        <a:rPr lang="ru-RU" sz="1400" dirty="0">
                          <a:effectLst/>
                        </a:rPr>
                        <a:t>Психические и поведенческие </a:t>
                      </a:r>
                      <a:r>
                        <a:rPr lang="ru-RU" sz="1400" dirty="0" smtClean="0">
                          <a:effectLst/>
                        </a:rPr>
                        <a:t>р-</a:t>
                      </a:r>
                      <a:r>
                        <a:rPr lang="ru-RU" sz="1400" dirty="0" err="1" smtClean="0">
                          <a:effectLst/>
                        </a:rPr>
                        <a:t>ва</a:t>
                      </a:r>
                      <a:r>
                        <a:rPr lang="ru-RU" sz="1400" dirty="0">
                          <a:effectLst/>
                        </a:rPr>
                        <a:t>, связанные с употреблением: </a:t>
                      </a:r>
                    </a:p>
                    <a:p>
                      <a:pPr marL="107950">
                        <a:spcAft>
                          <a:spcPts val="0"/>
                        </a:spcAft>
                      </a:pPr>
                      <a:r>
                        <a:rPr lang="ru-RU" sz="1400" dirty="0">
                          <a:effectLst/>
                        </a:rPr>
                        <a:t>алкоголя  (из стр. 01, 02, 15 табл.2300)</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01</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370840">
                <a:tc>
                  <a:txBody>
                    <a:bodyPr/>
                    <a:lstStyle/>
                    <a:p>
                      <a:pPr marL="107950">
                        <a:spcAft>
                          <a:spcPts val="0"/>
                        </a:spcAft>
                      </a:pPr>
                      <a:r>
                        <a:rPr lang="ru-RU" sz="1400">
                          <a:effectLst/>
                        </a:rPr>
                        <a:t>наркотических веществ (из стр. 06, 08, 16 табл.2300)</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370840">
                <a:tc>
                  <a:txBody>
                    <a:bodyPr/>
                    <a:lstStyle/>
                    <a:p>
                      <a:pPr marL="215900">
                        <a:spcAft>
                          <a:spcPts val="0"/>
                        </a:spcAft>
                      </a:pPr>
                      <a:r>
                        <a:rPr lang="ru-RU" sz="1400" dirty="0">
                          <a:effectLst/>
                        </a:rPr>
                        <a:t>      из них: употребляют наркотики </a:t>
                      </a:r>
                      <a:r>
                        <a:rPr lang="ru-RU" sz="1400" dirty="0" smtClean="0">
                          <a:effectLst/>
                        </a:rPr>
                        <a:t>инъекционным </a:t>
                      </a:r>
                      <a:r>
                        <a:rPr lang="ru-RU" sz="1400" dirty="0">
                          <a:effectLst/>
                        </a:rPr>
                        <a:t>способом (из стр. 23 табл. 2300)</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370840">
                <a:tc>
                  <a:txBody>
                    <a:bodyPr/>
                    <a:lstStyle/>
                    <a:p>
                      <a:pPr marL="107950">
                        <a:spcAft>
                          <a:spcPts val="0"/>
                        </a:spcAft>
                      </a:pPr>
                      <a:r>
                        <a:rPr lang="ru-RU" sz="1400">
                          <a:effectLst/>
                        </a:rPr>
                        <a:t>ненаркотических ПАВ (из стр. 07, 14, 17 табл.2300)</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239435">
                <a:tc>
                  <a:txBody>
                    <a:bodyPr/>
                    <a:lstStyle/>
                    <a:p>
                      <a:pPr>
                        <a:spcAft>
                          <a:spcPts val="0"/>
                        </a:spcAft>
                      </a:pPr>
                      <a:r>
                        <a:rPr lang="ru-RU" sz="1400">
                          <a:effectLst/>
                        </a:rPr>
                        <a:t>ИТОГО</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05</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29</a:t>
            </a:fld>
            <a:endParaRPr lang="ru-RU"/>
          </a:p>
        </p:txBody>
      </p:sp>
    </p:spTree>
    <p:extLst>
      <p:ext uri="{BB962C8B-B14F-4D97-AF65-F5344CB8AC3E}">
        <p14:creationId xmlns:p14="http://schemas.microsoft.com/office/powerpoint/2010/main" val="186444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B72AC85B-522A-4485-9238-0ED1C7625B52}" type="slidenum">
              <a:rPr lang="ru-RU" altLang="ru-RU" sz="1400" smtClean="0"/>
              <a:pPr eaLnBrk="1" hangingPunct="1"/>
              <a:t>3</a:t>
            </a:fld>
            <a:endParaRPr lang="ru-RU" altLang="ru-RU" sz="1400" smtClean="0"/>
          </a:p>
        </p:txBody>
      </p:sp>
      <p:sp>
        <p:nvSpPr>
          <p:cNvPr id="21507" name="Rectangle 4"/>
          <p:cNvSpPr>
            <a:spLocks noGrp="1" noChangeArrowheads="1"/>
          </p:cNvSpPr>
          <p:nvPr>
            <p:ph type="title"/>
          </p:nvPr>
        </p:nvSpPr>
        <p:spPr/>
        <p:txBody>
          <a:bodyPr/>
          <a:lstStyle/>
          <a:p>
            <a:r>
              <a:rPr lang="ru-RU" altLang="ru-RU" sz="2400" b="1" dirty="0" smtClean="0"/>
              <a:t>Отчетная форма №11 «Сведения о заболеваниях наркологическими расстройствами» </a:t>
            </a:r>
          </a:p>
        </p:txBody>
      </p:sp>
      <p:sp>
        <p:nvSpPr>
          <p:cNvPr id="21508" name="Rectangle 380"/>
          <p:cNvSpPr>
            <a:spLocks noGrp="1" noChangeArrowheads="1"/>
          </p:cNvSpPr>
          <p:nvPr>
            <p:ph type="body" idx="1"/>
          </p:nvPr>
        </p:nvSpPr>
        <p:spPr>
          <a:xfrm>
            <a:off x="914400" y="1441450"/>
            <a:ext cx="7772400" cy="4822865"/>
          </a:xfrm>
        </p:spPr>
        <p:txBody>
          <a:bodyPr/>
          <a:lstStyle/>
          <a:p>
            <a:pPr>
              <a:lnSpc>
                <a:spcPct val="80000"/>
              </a:lnSpc>
              <a:buFont typeface="Wingdings" pitchFamily="2" charset="2"/>
              <a:buNone/>
            </a:pPr>
            <a:r>
              <a:rPr lang="ru-RU" altLang="ru-RU" sz="2000" b="1" dirty="0" smtClean="0"/>
              <a:t>Изменения: </a:t>
            </a:r>
          </a:p>
          <a:p>
            <a:pPr>
              <a:lnSpc>
                <a:spcPct val="80000"/>
              </a:lnSpc>
              <a:buFont typeface="Wingdings" pitchFamily="2" charset="2"/>
              <a:buAutoNum type="arabicPeriod"/>
            </a:pPr>
            <a:r>
              <a:rPr lang="ru-RU" altLang="ru-RU" sz="2000" dirty="0"/>
              <a:t>В таблицах 1000 и 2000  убрали строки 19 и </a:t>
            </a:r>
            <a:r>
              <a:rPr lang="ru-RU" altLang="ru-RU" sz="2000" dirty="0" err="1"/>
              <a:t>подтабличные</a:t>
            </a:r>
            <a:r>
              <a:rPr lang="ru-RU" altLang="ru-RU" sz="2000" dirty="0"/>
              <a:t> строки 1010 и 2010</a:t>
            </a:r>
          </a:p>
          <a:p>
            <a:pPr>
              <a:lnSpc>
                <a:spcPct val="80000"/>
              </a:lnSpc>
              <a:buFont typeface="Wingdings" pitchFamily="2" charset="2"/>
              <a:buAutoNum type="arabicPeriod"/>
            </a:pPr>
            <a:r>
              <a:rPr lang="ru-RU" altLang="ru-RU" sz="2000" dirty="0"/>
              <a:t>В табл. 4000  из общего числа зарегистрированных больных в соответствующих графах следует показывать пациентов с позитивным анализом на ВИЧ, гепатит В и гепатит С.</a:t>
            </a:r>
          </a:p>
          <a:p>
            <a:pPr>
              <a:lnSpc>
                <a:spcPct val="80000"/>
              </a:lnSpc>
              <a:buFont typeface="Wingdings" pitchFamily="2" charset="2"/>
              <a:buNone/>
            </a:pPr>
            <a:endParaRPr lang="ru-RU" altLang="ru-RU" sz="2000" b="1" dirty="0" smtClean="0"/>
          </a:p>
          <a:p>
            <a:pPr>
              <a:lnSpc>
                <a:spcPct val="80000"/>
              </a:lnSpc>
              <a:buFont typeface="Wingdings" pitchFamily="2" charset="2"/>
              <a:buNone/>
            </a:pPr>
            <a:r>
              <a:rPr lang="ru-RU" altLang="ru-RU" sz="2000" b="1" dirty="0" smtClean="0"/>
              <a:t>Таблица 4000 («Обследование зарегистрированных пациентов на наличие </a:t>
            </a:r>
            <a:r>
              <a:rPr lang="ru-RU" altLang="ru-RU" sz="2000" b="1" dirty="0" err="1" smtClean="0"/>
              <a:t>гемоконтактных</a:t>
            </a:r>
            <a:r>
              <a:rPr lang="ru-RU" altLang="ru-RU" sz="2000" b="1" dirty="0" smtClean="0"/>
              <a:t> инфекций»:</a:t>
            </a:r>
          </a:p>
          <a:p>
            <a:pPr>
              <a:lnSpc>
                <a:spcPct val="80000"/>
              </a:lnSpc>
            </a:pPr>
            <a:r>
              <a:rPr lang="ru-RU" altLang="ru-RU" sz="2000" dirty="0" smtClean="0"/>
              <a:t>В </a:t>
            </a:r>
            <a:r>
              <a:rPr lang="ru-RU" altLang="ru-RU" sz="2000" b="1" dirty="0" smtClean="0"/>
              <a:t>число позитивных пациентов</a:t>
            </a:r>
            <a:r>
              <a:rPr lang="ru-RU" altLang="ru-RU" sz="2000" dirty="0" smtClean="0"/>
              <a:t> следует включать не только тех больных, у которых позитивный статус был выявлен в отчетном году, но также тех пациентов, у которых он установлен на основании лабораторных исследований, проведенных предыдущие годы при условии, что они продолжают наблюдаться в данном наркологическом учреждении и сохраняют свой позитивный статус</a:t>
            </a:r>
            <a:r>
              <a:rPr lang="ru-RU" altLang="ru-RU" sz="2000" b="1" dirty="0" smtClean="0"/>
              <a:t>.</a:t>
            </a:r>
          </a:p>
        </p:txBody>
      </p:sp>
      <p:sp>
        <p:nvSpPr>
          <p:cNvPr id="21509" name="Line 125"/>
          <p:cNvSpPr>
            <a:spLocks noChangeShapeType="1"/>
          </p:cNvSpPr>
          <p:nvPr/>
        </p:nvSpPr>
        <p:spPr bwMode="auto">
          <a:xfrm>
            <a:off x="4459288" y="1441450"/>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(2301) </a:t>
            </a:r>
            <a:r>
              <a:rPr lang="ru-RU" sz="2800" b="1" dirty="0" smtClean="0"/>
              <a:t>Обследование </a:t>
            </a:r>
            <a:r>
              <a:rPr lang="ru-RU" sz="2800" b="1" dirty="0"/>
              <a:t>пациентов, поступивших в стационар, на ВИЧ  и другие </a:t>
            </a:r>
            <a:r>
              <a:rPr lang="ru-RU" sz="2800" b="1" dirty="0" err="1"/>
              <a:t>гемоконтактные</a:t>
            </a:r>
            <a:r>
              <a:rPr lang="ru-RU" sz="2800" b="1" dirty="0"/>
              <a:t> </a:t>
            </a:r>
            <a:r>
              <a:rPr lang="ru-RU" sz="2800" b="1" dirty="0" smtClean="0"/>
              <a:t>инфекции</a:t>
            </a:r>
            <a:endParaRPr lang="ru-RU" sz="2800" b="1"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30</a:t>
            </a:fld>
            <a:endParaRPr lang="ru-RU"/>
          </a:p>
        </p:txBody>
      </p:sp>
      <p:sp>
        <p:nvSpPr>
          <p:cNvPr id="3" name="Объект 2"/>
          <p:cNvSpPr>
            <a:spLocks noGrp="1"/>
          </p:cNvSpPr>
          <p:nvPr>
            <p:ph idx="1"/>
          </p:nvPr>
        </p:nvSpPr>
        <p:spPr/>
        <p:txBody>
          <a:bodyPr/>
          <a:lstStyle/>
          <a:p>
            <a:r>
              <a:rPr lang="ru-RU" sz="2000" b="1" dirty="0" smtClean="0"/>
              <a:t>Проверка:</a:t>
            </a:r>
          </a:p>
          <a:p>
            <a:r>
              <a:rPr lang="ru-RU" sz="2000" dirty="0" smtClean="0"/>
              <a:t>1) Строка 5 = сумме строк 1-4 по всем графам </a:t>
            </a:r>
          </a:p>
          <a:p>
            <a:r>
              <a:rPr lang="ru-RU" sz="2000" dirty="0" smtClean="0">
                <a:solidFill>
                  <a:srgbClr val="C00000"/>
                </a:solidFill>
              </a:rPr>
              <a:t>(Ошибки: Волгоградская обл.)</a:t>
            </a:r>
          </a:p>
          <a:p>
            <a:r>
              <a:rPr lang="ru-RU" sz="2000" dirty="0" smtClean="0"/>
              <a:t>2) гр.3 </a:t>
            </a:r>
            <a:r>
              <a:rPr lang="en-US" sz="2000" dirty="0" smtClean="0"/>
              <a:t>&gt; </a:t>
            </a:r>
            <a:r>
              <a:rPr lang="ru-RU" sz="2000" dirty="0" smtClean="0"/>
              <a:t>гр. 4 по всем срокам </a:t>
            </a:r>
          </a:p>
          <a:p>
            <a:r>
              <a:rPr lang="ru-RU" sz="2000" dirty="0" smtClean="0"/>
              <a:t>3) гр.5 </a:t>
            </a:r>
            <a:r>
              <a:rPr lang="ru-RU" sz="2000" dirty="0"/>
              <a:t>&gt; гр. </a:t>
            </a:r>
            <a:r>
              <a:rPr lang="ru-RU" sz="2000" dirty="0" smtClean="0"/>
              <a:t>6 </a:t>
            </a:r>
            <a:r>
              <a:rPr lang="ru-RU" sz="2000" dirty="0"/>
              <a:t>по всем срокам</a:t>
            </a:r>
          </a:p>
          <a:p>
            <a:r>
              <a:rPr lang="ru-RU" sz="2000" dirty="0" smtClean="0"/>
              <a:t>4) гр.7 </a:t>
            </a:r>
            <a:r>
              <a:rPr lang="ru-RU" sz="2000" dirty="0"/>
              <a:t>&gt; гр. </a:t>
            </a:r>
            <a:r>
              <a:rPr lang="ru-RU" sz="2000" dirty="0" smtClean="0"/>
              <a:t>8 </a:t>
            </a:r>
            <a:r>
              <a:rPr lang="ru-RU" sz="2000" dirty="0"/>
              <a:t>по всем </a:t>
            </a:r>
            <a:r>
              <a:rPr lang="ru-RU" sz="2000" dirty="0" smtClean="0"/>
              <a:t>срокам</a:t>
            </a:r>
          </a:p>
          <a:p>
            <a:r>
              <a:rPr lang="ru-RU" sz="2000" dirty="0" smtClean="0">
                <a:solidFill>
                  <a:srgbClr val="C00000"/>
                </a:solidFill>
              </a:rPr>
              <a:t>Не было ошибок</a:t>
            </a:r>
          </a:p>
          <a:p>
            <a:r>
              <a:rPr lang="ru-RU" sz="2000" dirty="0" smtClean="0"/>
              <a:t>Число госпитализированных пациентов (по </a:t>
            </a:r>
            <a:r>
              <a:rPr lang="ru-RU" sz="2000" dirty="0"/>
              <a:t>соответствующим строкам </a:t>
            </a:r>
            <a:r>
              <a:rPr lang="ru-RU" sz="2000" dirty="0" smtClean="0"/>
              <a:t>табл.2300) больше или равно числу обследованных пациентов в табл.2301</a:t>
            </a:r>
          </a:p>
          <a:p>
            <a:r>
              <a:rPr lang="ru-RU" sz="2000" dirty="0">
                <a:solidFill>
                  <a:srgbClr val="C00000"/>
                </a:solidFill>
              </a:rPr>
              <a:t>Ошибки: </a:t>
            </a:r>
            <a:r>
              <a:rPr lang="ru-RU" sz="2000" dirty="0" err="1">
                <a:solidFill>
                  <a:srgbClr val="C00000"/>
                </a:solidFill>
              </a:rPr>
              <a:t>Р.Калмыкия</a:t>
            </a:r>
            <a:r>
              <a:rPr lang="ru-RU" sz="2000" dirty="0">
                <a:solidFill>
                  <a:srgbClr val="C00000"/>
                </a:solidFill>
              </a:rPr>
              <a:t>, Амурская обл.</a:t>
            </a:r>
          </a:p>
          <a:p>
            <a:endParaRPr lang="ru-RU" sz="2000" dirty="0" smtClean="0"/>
          </a:p>
          <a:p>
            <a:endParaRPr lang="ru-RU" dirty="0"/>
          </a:p>
        </p:txBody>
      </p:sp>
    </p:spTree>
    <p:extLst>
      <p:ext uri="{BB962C8B-B14F-4D97-AF65-F5344CB8AC3E}">
        <p14:creationId xmlns:p14="http://schemas.microsoft.com/office/powerpoint/2010/main" val="1648119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a:t>(2310) </a:t>
            </a:r>
            <a:r>
              <a:rPr lang="ru-RU" sz="2800" b="1" dirty="0" smtClean="0"/>
              <a:t>Из </a:t>
            </a:r>
            <a:r>
              <a:rPr lang="ru-RU" sz="2800" b="1" dirty="0"/>
              <a:t>общего числа поступивших (табл. 2300 гр.4 стр.18 и 22): </a:t>
            </a:r>
            <a:br>
              <a:rPr lang="ru-RU" sz="2800" b="1" dirty="0"/>
            </a:br>
            <a:endParaRPr lang="ru-RU" sz="28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51019329"/>
              </p:ext>
            </p:extLst>
          </p:nvPr>
        </p:nvGraphicFramePr>
        <p:xfrm>
          <a:off x="457200" y="1600200"/>
          <a:ext cx="8229600" cy="3944034"/>
        </p:xfrm>
        <a:graphic>
          <a:graphicData uri="http://schemas.openxmlformats.org/drawingml/2006/table">
            <a:tbl>
              <a:tblPr firstRow="1" bandRow="1">
                <a:tableStyleId>{21E4AEA4-8DFA-4A89-87EB-49C32662AFE0}</a:tableStyleId>
              </a:tblPr>
              <a:tblGrid>
                <a:gridCol w="2359605"/>
                <a:gridCol w="765085"/>
                <a:gridCol w="855095"/>
                <a:gridCol w="720080"/>
                <a:gridCol w="630070"/>
                <a:gridCol w="842265"/>
                <a:gridCol w="1028700"/>
                <a:gridCol w="1028700"/>
              </a:tblGrid>
              <a:tr h="947601">
                <a:tc rowSpan="3">
                  <a:txBody>
                    <a:bodyPr/>
                    <a:lstStyle/>
                    <a:p>
                      <a:pPr algn="ctr">
                        <a:spcAft>
                          <a:spcPts val="0"/>
                        </a:spcAft>
                      </a:pPr>
                      <a:r>
                        <a:rPr lang="ru-RU" sz="1800" dirty="0">
                          <a:effectLst/>
                        </a:rPr>
                        <a:t>Госпитализировано по направлениям амбулаторных наркологических (психиатрических) организаций</a:t>
                      </a:r>
                      <a:endParaRPr lang="ru-RU" sz="1800" dirty="0">
                        <a:effectLst/>
                        <a:latin typeface="Times New Roman"/>
                        <a:ea typeface="Times New Roman"/>
                      </a:endParaRPr>
                    </a:p>
                  </a:txBody>
                  <a:tcPr marL="68580" marR="68580" marT="0" marB="0" anchor="ctr"/>
                </a:tc>
                <a:tc gridSpan="5">
                  <a:txBody>
                    <a:bodyPr/>
                    <a:lstStyle/>
                    <a:p>
                      <a:pPr algn="ctr">
                        <a:spcAft>
                          <a:spcPts val="0"/>
                        </a:spcAft>
                      </a:pPr>
                      <a:r>
                        <a:rPr lang="ru-RU" sz="1800" dirty="0">
                          <a:effectLst/>
                        </a:rPr>
                        <a:t>Переведено из психиатрических и наркологических стационаров:</a:t>
                      </a:r>
                      <a:endParaRPr lang="ru-RU" sz="18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spcAft>
                          <a:spcPts val="0"/>
                        </a:spcAft>
                      </a:pPr>
                      <a:r>
                        <a:rPr lang="ru-RU" sz="1800" dirty="0">
                          <a:effectLst/>
                        </a:rPr>
                        <a:t>Доставлено скорой помощью</a:t>
                      </a:r>
                      <a:endParaRPr lang="ru-RU" sz="1800" dirty="0">
                        <a:effectLst/>
                        <a:latin typeface="Times New Roman"/>
                        <a:ea typeface="Times New Roman"/>
                      </a:endParaRPr>
                    </a:p>
                  </a:txBody>
                  <a:tcPr marL="68580" marR="68580" marT="0" marB="0" anchor="ctr"/>
                </a:tc>
                <a:tc rowSpan="3">
                  <a:txBody>
                    <a:bodyPr/>
                    <a:lstStyle/>
                    <a:p>
                      <a:pPr algn="ctr">
                        <a:spcAft>
                          <a:spcPts val="0"/>
                        </a:spcAft>
                      </a:pPr>
                      <a:r>
                        <a:rPr lang="ru-RU" sz="1800" dirty="0">
                          <a:effectLst/>
                        </a:rPr>
                        <a:t>Обратились </a:t>
                      </a:r>
                      <a:r>
                        <a:rPr lang="ru-RU" sz="1800" dirty="0" smtClean="0">
                          <a:effectLst/>
                        </a:rPr>
                        <a:t>самостоятельно</a:t>
                      </a:r>
                      <a:endParaRPr lang="ru-RU" sz="1800" dirty="0">
                        <a:effectLst/>
                        <a:latin typeface="Times New Roman"/>
                        <a:ea typeface="Times New Roman"/>
                      </a:endParaRPr>
                    </a:p>
                  </a:txBody>
                  <a:tcPr marL="68580" marR="68580" marT="0" marB="0" anchor="ctr"/>
                </a:tc>
              </a:tr>
              <a:tr h="533511">
                <a:tc vMerge="1">
                  <a:txBody>
                    <a:bodyPr/>
                    <a:lstStyle/>
                    <a:p>
                      <a:endParaRPr lang="ru-RU"/>
                    </a:p>
                  </a:txBody>
                  <a:tcPr/>
                </a:tc>
                <a:tc rowSpan="2">
                  <a:txBody>
                    <a:bodyPr/>
                    <a:lstStyle/>
                    <a:p>
                      <a:pPr algn="ctr">
                        <a:spcAft>
                          <a:spcPts val="0"/>
                        </a:spcAft>
                      </a:pPr>
                      <a:r>
                        <a:rPr lang="ru-RU" sz="1800" dirty="0">
                          <a:effectLst/>
                        </a:rPr>
                        <a:t>всего</a:t>
                      </a:r>
                      <a:endParaRPr lang="ru-RU" sz="1800" dirty="0">
                        <a:effectLst/>
                        <a:latin typeface="Times New Roman"/>
                        <a:ea typeface="Times New Roman"/>
                      </a:endParaRPr>
                    </a:p>
                  </a:txBody>
                  <a:tcPr marL="68580" marR="68580" marT="0" marB="0" anchor="ctr"/>
                </a:tc>
                <a:tc gridSpan="4">
                  <a:txBody>
                    <a:bodyPr/>
                    <a:lstStyle/>
                    <a:p>
                      <a:pPr algn="ctr">
                        <a:spcAft>
                          <a:spcPts val="0"/>
                        </a:spcAft>
                      </a:pPr>
                      <a:r>
                        <a:rPr lang="ru-RU" sz="1800" dirty="0">
                          <a:effectLst/>
                        </a:rPr>
                        <a:t>в том числе с диагнозом:</a:t>
                      </a:r>
                      <a:endParaRPr lang="ru-RU" sz="18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tc vMerge="1">
                  <a:txBody>
                    <a:bodyPr/>
                    <a:lstStyle/>
                    <a:p>
                      <a:endParaRPr lang="ru-RU"/>
                    </a:p>
                  </a:txBody>
                  <a:tcPr/>
                </a:tc>
              </a:tr>
              <a:tr h="1395900">
                <a:tc vMerge="1">
                  <a:txBody>
                    <a:bodyPr/>
                    <a:lstStyle/>
                    <a:p>
                      <a:endParaRPr lang="ru-RU"/>
                    </a:p>
                  </a:txBody>
                  <a:tcPr/>
                </a:tc>
                <a:tc vMerge="1">
                  <a:txBody>
                    <a:bodyPr/>
                    <a:lstStyle/>
                    <a:p>
                      <a:endParaRPr lang="ru-RU"/>
                    </a:p>
                  </a:txBody>
                  <a:tcPr/>
                </a:tc>
                <a:tc>
                  <a:txBody>
                    <a:bodyPr/>
                    <a:lstStyle/>
                    <a:p>
                      <a:pPr algn="ctr">
                        <a:spcAft>
                          <a:spcPts val="0"/>
                        </a:spcAft>
                      </a:pPr>
                      <a:r>
                        <a:rPr lang="ru-RU" sz="1800" dirty="0" err="1" smtClean="0">
                          <a:effectLst/>
                        </a:rPr>
                        <a:t>алк</a:t>
                      </a:r>
                      <a:r>
                        <a:rPr lang="ru-RU" sz="1800" dirty="0" smtClean="0">
                          <a:effectLst/>
                        </a:rPr>
                        <a:t> </a:t>
                      </a:r>
                      <a:r>
                        <a:rPr lang="ru-RU" sz="1800" dirty="0">
                          <a:effectLst/>
                        </a:rPr>
                        <a:t>психоз</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алкоголизм</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наркомания</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smtClean="0">
                          <a:effectLst/>
                        </a:rPr>
                        <a:t>токсикомания</a:t>
                      </a:r>
                      <a:endParaRPr lang="ru-RU" sz="1800" dirty="0">
                        <a:effectLst/>
                        <a:latin typeface="Times New Roman"/>
                        <a:ea typeface="Times New Roman"/>
                      </a:endParaRPr>
                    </a:p>
                  </a:txBody>
                  <a:tcPr marL="68580" marR="68580" marT="0" marB="0" anchor="ctr"/>
                </a:tc>
                <a:tc vMerge="1">
                  <a:txBody>
                    <a:bodyPr/>
                    <a:lstStyle/>
                    <a:p>
                      <a:endParaRPr lang="ru-RU"/>
                    </a:p>
                  </a:txBody>
                  <a:tcPr/>
                </a:tc>
                <a:tc vMerge="1">
                  <a:txBody>
                    <a:bodyPr/>
                    <a:lstStyle/>
                    <a:p>
                      <a:endParaRPr lang="ru-RU"/>
                    </a:p>
                  </a:txBody>
                  <a:tcPr/>
                </a:tc>
              </a:tr>
              <a:tr h="533511">
                <a:tc>
                  <a:txBody>
                    <a:bodyPr/>
                    <a:lstStyle/>
                    <a:p>
                      <a:pPr algn="ctr">
                        <a:spcAft>
                          <a:spcPts val="0"/>
                        </a:spcAft>
                      </a:pPr>
                      <a:r>
                        <a:rPr lang="ru-RU" sz="1800" dirty="0">
                          <a:effectLst/>
                        </a:rPr>
                        <a:t>1</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2</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3</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4</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5</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6</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7</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8</a:t>
                      </a:r>
                      <a:endParaRPr lang="ru-RU" sz="1800" dirty="0">
                        <a:effectLst/>
                        <a:latin typeface="Times New Roman"/>
                        <a:ea typeface="Times New Roman"/>
                      </a:endParaRPr>
                    </a:p>
                  </a:txBody>
                  <a:tcPr marL="68580" marR="68580" marT="0" marB="0" anchor="ctr"/>
                </a:tc>
              </a:tr>
              <a:tr h="533511">
                <a:tc>
                  <a:txBody>
                    <a:bodyPr/>
                    <a:lstStyle/>
                    <a:p>
                      <a:pPr algn="ctr">
                        <a:spcAft>
                          <a:spcPts val="0"/>
                        </a:spcAft>
                      </a:pPr>
                      <a:r>
                        <a:rPr lang="ru-RU" sz="1800" dirty="0">
                          <a:effectLst/>
                        </a:rPr>
                        <a:t> </a:t>
                      </a:r>
                      <a:endParaRPr lang="ru-RU" sz="1800" dirty="0">
                        <a:effectLst/>
                        <a:latin typeface="Times New Roman"/>
                        <a:ea typeface="Times New Roman"/>
                      </a:endParaRPr>
                    </a:p>
                  </a:txBody>
                  <a:tcPr marL="68580" marR="68580" marT="0" marB="0"/>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dirty="0">
                          <a:effectLst/>
                        </a:rPr>
                        <a:t> </a:t>
                      </a:r>
                      <a:endParaRPr lang="ru-RU" sz="1800" dirty="0">
                        <a:effectLst/>
                        <a:latin typeface="Times New Roman"/>
                        <a:ea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31</a:t>
            </a:fld>
            <a:endParaRPr lang="ru-RU"/>
          </a:p>
        </p:txBody>
      </p:sp>
    </p:spTree>
    <p:extLst>
      <p:ext uri="{BB962C8B-B14F-4D97-AF65-F5344CB8AC3E}">
        <p14:creationId xmlns:p14="http://schemas.microsoft.com/office/powerpoint/2010/main" val="3122577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t>(2310) </a:t>
            </a:r>
            <a:r>
              <a:rPr lang="ru-RU" sz="2400" b="1" dirty="0" smtClean="0"/>
              <a:t>Каналы поступления («Из </a:t>
            </a:r>
            <a:r>
              <a:rPr lang="ru-RU" sz="2400" b="1" dirty="0"/>
              <a:t>общего числа поступивших (табл. 2300 гр.4 стр.18 и 22</a:t>
            </a:r>
            <a:r>
              <a:rPr lang="ru-RU" sz="2400" b="1" dirty="0" smtClean="0"/>
              <a:t>)»)</a:t>
            </a:r>
            <a:endParaRPr lang="ru-RU" sz="2400" b="1"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32</a:t>
            </a:fld>
            <a:endParaRPr lang="ru-RU"/>
          </a:p>
        </p:txBody>
      </p:sp>
      <p:sp>
        <p:nvSpPr>
          <p:cNvPr id="3" name="Объект 2"/>
          <p:cNvSpPr>
            <a:spLocks noGrp="1"/>
          </p:cNvSpPr>
          <p:nvPr>
            <p:ph idx="1"/>
          </p:nvPr>
        </p:nvSpPr>
        <p:spPr/>
        <p:txBody>
          <a:bodyPr/>
          <a:lstStyle/>
          <a:p>
            <a:r>
              <a:rPr lang="ru-RU" sz="2000" dirty="0" smtClean="0"/>
              <a:t>Проверка:</a:t>
            </a:r>
          </a:p>
          <a:p>
            <a:r>
              <a:rPr lang="ru-RU" sz="2000" dirty="0" smtClean="0"/>
              <a:t>1) Общее число госпитализированных (табл.2300 стр. 18+22 гр.4) </a:t>
            </a:r>
            <a:r>
              <a:rPr lang="en-US" sz="2000" dirty="0" smtClean="0"/>
              <a:t>&gt; </a:t>
            </a:r>
            <a:r>
              <a:rPr lang="ru-RU" sz="2000" dirty="0" smtClean="0"/>
              <a:t>= табл. 2310 сумма строк 1,2,7,8</a:t>
            </a:r>
            <a:endParaRPr lang="en-US" sz="2000" dirty="0" smtClean="0"/>
          </a:p>
          <a:p>
            <a:r>
              <a:rPr lang="ru-RU" sz="2000" dirty="0" smtClean="0">
                <a:solidFill>
                  <a:srgbClr val="C00000"/>
                </a:solidFill>
              </a:rPr>
              <a:t>Ошибки: Ростовская области, Республика Северная, Пензенская область, Республики </a:t>
            </a:r>
            <a:r>
              <a:rPr lang="ru-RU" sz="2000" dirty="0">
                <a:solidFill>
                  <a:srgbClr val="C00000"/>
                </a:solidFill>
              </a:rPr>
              <a:t>Тыва </a:t>
            </a:r>
            <a:r>
              <a:rPr lang="ru-RU" sz="2000" dirty="0" smtClean="0">
                <a:solidFill>
                  <a:srgbClr val="C00000"/>
                </a:solidFill>
              </a:rPr>
              <a:t>и Якутия </a:t>
            </a:r>
            <a:r>
              <a:rPr lang="ru-RU" sz="2000" dirty="0">
                <a:solidFill>
                  <a:srgbClr val="C00000"/>
                </a:solidFill>
              </a:rPr>
              <a:t>(Саха) </a:t>
            </a:r>
            <a:endParaRPr lang="ru-RU" sz="2000" dirty="0" smtClean="0">
              <a:solidFill>
                <a:srgbClr val="C00000"/>
              </a:solidFill>
            </a:endParaRPr>
          </a:p>
          <a:p>
            <a:r>
              <a:rPr lang="ru-RU" sz="2000" dirty="0" smtClean="0"/>
              <a:t>2) Табл. 2310 гр.2 </a:t>
            </a:r>
            <a:r>
              <a:rPr lang="en-US" sz="2000" dirty="0" smtClean="0"/>
              <a:t>&gt;</a:t>
            </a:r>
            <a:r>
              <a:rPr lang="ru-RU" sz="2000" dirty="0" smtClean="0"/>
              <a:t>= сумме граф 3-6 по всем строкам. </a:t>
            </a:r>
            <a:r>
              <a:rPr lang="ru-RU" sz="2000" dirty="0" smtClean="0">
                <a:solidFill>
                  <a:srgbClr val="C00000"/>
                </a:solidFill>
              </a:rPr>
              <a:t>Отсутствие равенства требует комментариев в пояснительной записке к отчету.</a:t>
            </a:r>
            <a:endParaRPr lang="en-US" sz="2000" dirty="0" smtClean="0">
              <a:solidFill>
                <a:srgbClr val="C00000"/>
              </a:solidFill>
            </a:endParaRPr>
          </a:p>
          <a:p>
            <a:endParaRPr lang="ru-RU" sz="2000" dirty="0"/>
          </a:p>
        </p:txBody>
      </p:sp>
    </p:spTree>
    <p:extLst>
      <p:ext uri="{BB962C8B-B14F-4D97-AF65-F5344CB8AC3E}">
        <p14:creationId xmlns:p14="http://schemas.microsoft.com/office/powerpoint/2010/main" val="2514973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44172"/>
          </a:xfrm>
        </p:spPr>
        <p:txBody>
          <a:bodyPr/>
          <a:lstStyle/>
          <a:p>
            <a:r>
              <a:rPr lang="ru-RU" sz="2800" b="1" dirty="0"/>
              <a:t>V. (2500) </a:t>
            </a:r>
            <a:r>
              <a:rPr lang="ru-RU" sz="2800" b="1" dirty="0" smtClean="0"/>
              <a:t>Наркологическое </a:t>
            </a:r>
            <a:r>
              <a:rPr lang="ru-RU" sz="2800" b="1" dirty="0"/>
              <a:t>освидетельствование лиц для определения состояния </a:t>
            </a:r>
            <a:r>
              <a:rPr lang="ru-RU" sz="2800" b="1" dirty="0" smtClean="0"/>
              <a:t>…</a:t>
            </a:r>
            <a:endParaRPr lang="ru-RU" sz="28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326392529"/>
              </p:ext>
            </p:extLst>
          </p:nvPr>
        </p:nvGraphicFramePr>
        <p:xfrm>
          <a:off x="457200" y="1854200"/>
          <a:ext cx="8229600" cy="4514069"/>
        </p:xfrm>
        <a:graphic>
          <a:graphicData uri="http://schemas.openxmlformats.org/drawingml/2006/table">
            <a:tbl>
              <a:tblPr firstRow="1" bandRow="1">
                <a:tableStyleId>{21E4AEA4-8DFA-4A89-87EB-49C32662AFE0}</a:tableStyleId>
              </a:tblPr>
              <a:tblGrid>
                <a:gridCol w="2944670"/>
                <a:gridCol w="405045"/>
                <a:gridCol w="945105"/>
                <a:gridCol w="720080"/>
                <a:gridCol w="855095"/>
                <a:gridCol w="765085"/>
                <a:gridCol w="900100"/>
                <a:gridCol w="694420"/>
              </a:tblGrid>
              <a:tr h="385763">
                <a:tc rowSpan="3">
                  <a:txBody>
                    <a:bodyPr/>
                    <a:lstStyle/>
                    <a:p>
                      <a:pPr algn="ctr">
                        <a:lnSpc>
                          <a:spcPct val="100000"/>
                        </a:lnSpc>
                        <a:spcAft>
                          <a:spcPts val="0"/>
                        </a:spcAft>
                      </a:pPr>
                      <a:r>
                        <a:rPr lang="ru-RU" sz="1600" dirty="0">
                          <a:effectLst/>
                        </a:rPr>
                        <a:t>Освидетельствование проводилось врачами:</a:t>
                      </a:r>
                      <a:endParaRPr lang="ru-RU" sz="1600" dirty="0">
                        <a:effectLst/>
                        <a:latin typeface="Times New Roman"/>
                        <a:ea typeface="Times New Roman"/>
                      </a:endParaRPr>
                    </a:p>
                  </a:txBody>
                  <a:tcPr marL="68580" marR="68580" marT="0" marB="0" anchor="ctr"/>
                </a:tc>
                <a:tc rowSpan="3">
                  <a:txBody>
                    <a:bodyPr/>
                    <a:lstStyle/>
                    <a:p>
                      <a:pPr marL="71755" marR="71755" algn="ctr">
                        <a:lnSpc>
                          <a:spcPct val="100000"/>
                        </a:lnSpc>
                        <a:spcAft>
                          <a:spcPts val="0"/>
                        </a:spcAft>
                      </a:pPr>
                      <a:r>
                        <a:rPr lang="ru-RU" sz="1600" dirty="0">
                          <a:effectLst/>
                        </a:rPr>
                        <a:t>№ стр.</a:t>
                      </a:r>
                      <a:endParaRPr lang="ru-RU" sz="1600" dirty="0">
                        <a:effectLst/>
                        <a:latin typeface="Times New Roman"/>
                        <a:ea typeface="Times New Roman"/>
                      </a:endParaRPr>
                    </a:p>
                  </a:txBody>
                  <a:tcPr marL="68580" marR="68580" marT="0" marB="0" vert="vert270" anchor="ctr"/>
                </a:tc>
                <a:tc rowSpan="3">
                  <a:txBody>
                    <a:bodyPr/>
                    <a:lstStyle/>
                    <a:p>
                      <a:pPr algn="ctr">
                        <a:lnSpc>
                          <a:spcPct val="100000"/>
                        </a:lnSpc>
                        <a:spcAft>
                          <a:spcPts val="0"/>
                        </a:spcAft>
                      </a:pPr>
                      <a:r>
                        <a:rPr lang="ru-RU" sz="1600" dirty="0">
                          <a:effectLst/>
                        </a:rPr>
                        <a:t>Число лиц, направленных на </a:t>
                      </a:r>
                      <a:r>
                        <a:rPr lang="ru-RU" sz="1600" dirty="0" err="1">
                          <a:effectLst/>
                        </a:rPr>
                        <a:t>освидетельство-вание</a:t>
                      </a:r>
                      <a:endParaRPr lang="ru-RU" sz="1600" dirty="0">
                        <a:effectLst/>
                        <a:latin typeface="Times New Roman"/>
                        <a:ea typeface="Times New Roman"/>
                      </a:endParaRPr>
                    </a:p>
                  </a:txBody>
                  <a:tcPr marL="68580" marR="68580" marT="0" marB="0" anchor="ctr"/>
                </a:tc>
                <a:tc gridSpan="5">
                  <a:txBody>
                    <a:bodyPr/>
                    <a:lstStyle/>
                    <a:p>
                      <a:pPr algn="ctr">
                        <a:lnSpc>
                          <a:spcPct val="100000"/>
                        </a:lnSpc>
                        <a:spcAft>
                          <a:spcPts val="0"/>
                        </a:spcAft>
                      </a:pPr>
                      <a:r>
                        <a:rPr lang="ru-RU" sz="1600" dirty="0">
                          <a:effectLst/>
                        </a:rPr>
                        <a:t>Результаты освидетельствования</a:t>
                      </a:r>
                      <a:endParaRPr lang="ru-RU" sz="16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5763">
                <a:tc vMerge="1">
                  <a:txBody>
                    <a:bodyPr/>
                    <a:lstStyle/>
                    <a:p>
                      <a:endParaRPr lang="ru-RU"/>
                    </a:p>
                  </a:txBody>
                  <a:tcPr/>
                </a:tc>
                <a:tc vMerge="1">
                  <a:txBody>
                    <a:bodyPr/>
                    <a:lstStyle/>
                    <a:p>
                      <a:endParaRPr lang="ru-RU"/>
                    </a:p>
                  </a:txBody>
                  <a:tcPr/>
                </a:tc>
                <a:tc vMerge="1">
                  <a:txBody>
                    <a:bodyPr/>
                    <a:lstStyle/>
                    <a:p>
                      <a:endParaRPr lang="ru-RU"/>
                    </a:p>
                  </a:txBody>
                  <a:tcPr/>
                </a:tc>
                <a:tc gridSpan="3">
                  <a:txBody>
                    <a:bodyPr/>
                    <a:lstStyle/>
                    <a:p>
                      <a:pPr algn="ctr">
                        <a:lnSpc>
                          <a:spcPct val="100000"/>
                        </a:lnSpc>
                        <a:spcAft>
                          <a:spcPts val="0"/>
                        </a:spcAft>
                      </a:pPr>
                      <a:r>
                        <a:rPr lang="ru-RU" sz="1600" dirty="0">
                          <a:effectLst/>
                        </a:rPr>
                        <a:t>установлено фактов:</a:t>
                      </a:r>
                      <a:endParaRPr lang="ru-RU" sz="16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rowSpan="2">
                  <a:txBody>
                    <a:bodyPr/>
                    <a:lstStyle/>
                    <a:p>
                      <a:pPr algn="ctr">
                        <a:lnSpc>
                          <a:spcPct val="100000"/>
                        </a:lnSpc>
                        <a:spcAft>
                          <a:spcPts val="0"/>
                        </a:spcAft>
                      </a:pPr>
                      <a:r>
                        <a:rPr lang="ru-RU" sz="1600" dirty="0">
                          <a:effectLst/>
                        </a:rPr>
                        <a:t>фактов </a:t>
                      </a:r>
                      <a:r>
                        <a:rPr lang="ru-RU" sz="1600" dirty="0" err="1" smtClean="0">
                          <a:effectLst/>
                        </a:rPr>
                        <a:t>употр</a:t>
                      </a:r>
                      <a:r>
                        <a:rPr lang="ru-RU" sz="1600" dirty="0" smtClean="0">
                          <a:effectLst/>
                        </a:rPr>
                        <a:t> </a:t>
                      </a:r>
                      <a:r>
                        <a:rPr lang="ru-RU" sz="1600" dirty="0">
                          <a:effectLst/>
                        </a:rPr>
                        <a:t>и (или) </a:t>
                      </a:r>
                      <a:r>
                        <a:rPr lang="ru-RU" sz="1600" dirty="0" err="1" smtClean="0">
                          <a:effectLst/>
                        </a:rPr>
                        <a:t>опьян</a:t>
                      </a:r>
                      <a:r>
                        <a:rPr lang="ru-RU" sz="1600" dirty="0" smtClean="0">
                          <a:effectLst/>
                        </a:rPr>
                        <a:t> </a:t>
                      </a:r>
                      <a:r>
                        <a:rPr lang="ru-RU" sz="1600" dirty="0">
                          <a:effectLst/>
                        </a:rPr>
                        <a:t>не установлено</a:t>
                      </a:r>
                      <a:endParaRPr lang="ru-RU" sz="1600" dirty="0">
                        <a:effectLst/>
                        <a:latin typeface="Times New Roman"/>
                        <a:ea typeface="Times New Roman"/>
                      </a:endParaRPr>
                    </a:p>
                  </a:txBody>
                  <a:tcPr marL="68580" marR="68580" marT="0" marB="0" anchor="ctr"/>
                </a:tc>
                <a:tc rowSpan="2">
                  <a:txBody>
                    <a:bodyPr/>
                    <a:lstStyle/>
                    <a:p>
                      <a:pPr algn="ctr">
                        <a:lnSpc>
                          <a:spcPct val="100000"/>
                        </a:lnSpc>
                        <a:spcAft>
                          <a:spcPts val="0"/>
                        </a:spcAft>
                      </a:pPr>
                      <a:r>
                        <a:rPr lang="ru-RU" sz="1600" dirty="0">
                          <a:effectLst/>
                        </a:rPr>
                        <a:t>число </a:t>
                      </a:r>
                      <a:r>
                        <a:rPr lang="ru-RU" sz="1600" dirty="0" smtClean="0">
                          <a:effectLst/>
                        </a:rPr>
                        <a:t>отказов</a:t>
                      </a:r>
                      <a:endParaRPr lang="ru-RU" sz="1600" dirty="0">
                        <a:effectLst/>
                        <a:latin typeface="Times New Roman"/>
                        <a:ea typeface="Times New Roman"/>
                      </a:endParaRPr>
                    </a:p>
                  </a:txBody>
                  <a:tcPr marL="68580" marR="68580" marT="0" marB="0" anchor="ctr"/>
                </a:tc>
              </a:tr>
              <a:tr h="126826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0000"/>
                        </a:lnSpc>
                        <a:spcAft>
                          <a:spcPts val="0"/>
                        </a:spcAft>
                      </a:pPr>
                      <a:r>
                        <a:rPr lang="ru-RU" sz="1600" dirty="0" err="1" smtClean="0">
                          <a:effectLst/>
                        </a:rPr>
                        <a:t>алк</a:t>
                      </a:r>
                      <a:r>
                        <a:rPr lang="ru-RU" sz="1600" baseline="0" dirty="0" smtClean="0">
                          <a:effectLst/>
                        </a:rPr>
                        <a:t> </a:t>
                      </a:r>
                      <a:r>
                        <a:rPr lang="ru-RU" sz="1600" dirty="0" err="1" smtClean="0">
                          <a:effectLst/>
                        </a:rPr>
                        <a:t>опьян</a:t>
                      </a:r>
                      <a:endParaRPr lang="ru-RU" sz="1600" dirty="0" smtClean="0">
                        <a:effectLst/>
                      </a:endParaRPr>
                    </a:p>
                    <a:p>
                      <a:pPr algn="ctr">
                        <a:lnSpc>
                          <a:spcPct val="100000"/>
                        </a:lnSpc>
                        <a:spcAft>
                          <a:spcPts val="0"/>
                        </a:spcAft>
                      </a:pPr>
                      <a:endParaRPr lang="ru-RU" sz="16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600" dirty="0" err="1" smtClean="0">
                          <a:effectLst/>
                        </a:rPr>
                        <a:t>употри</a:t>
                      </a:r>
                      <a:r>
                        <a:rPr lang="ru-RU" sz="1600" dirty="0" smtClean="0">
                          <a:effectLst/>
                        </a:rPr>
                        <a:t> </a:t>
                      </a:r>
                      <a:r>
                        <a:rPr lang="ru-RU" sz="1600" dirty="0">
                          <a:effectLst/>
                        </a:rPr>
                        <a:t>(или) </a:t>
                      </a:r>
                      <a:r>
                        <a:rPr lang="ru-RU" sz="1600" dirty="0" err="1" smtClean="0">
                          <a:effectLst/>
                        </a:rPr>
                        <a:t>опьян</a:t>
                      </a:r>
                      <a:r>
                        <a:rPr lang="ru-RU" sz="1600" dirty="0" smtClean="0">
                          <a:effectLst/>
                        </a:rPr>
                        <a:t>. нарк.</a:t>
                      </a:r>
                      <a:endParaRPr lang="ru-RU" sz="16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600" dirty="0" err="1" smtClean="0">
                          <a:effectLst/>
                        </a:rPr>
                        <a:t>употр</a:t>
                      </a:r>
                      <a:r>
                        <a:rPr lang="ru-RU" sz="1600" dirty="0" smtClean="0">
                          <a:effectLst/>
                        </a:rPr>
                        <a:t>  </a:t>
                      </a:r>
                      <a:r>
                        <a:rPr lang="ru-RU" sz="1600" dirty="0">
                          <a:effectLst/>
                        </a:rPr>
                        <a:t>и (или) </a:t>
                      </a:r>
                      <a:r>
                        <a:rPr lang="ru-RU" sz="1600" dirty="0" err="1" smtClean="0">
                          <a:effectLst/>
                        </a:rPr>
                        <a:t>опьян</a:t>
                      </a:r>
                      <a:r>
                        <a:rPr lang="ru-RU" sz="1600" dirty="0" smtClean="0">
                          <a:effectLst/>
                        </a:rPr>
                        <a:t> </a:t>
                      </a:r>
                      <a:r>
                        <a:rPr lang="ru-RU" sz="1600" dirty="0" err="1" smtClean="0">
                          <a:effectLst/>
                        </a:rPr>
                        <a:t>ненарк</a:t>
                      </a:r>
                      <a:r>
                        <a:rPr lang="ru-RU" sz="1600" dirty="0" smtClean="0">
                          <a:effectLst/>
                        </a:rPr>
                        <a:t> </a:t>
                      </a:r>
                      <a:r>
                        <a:rPr lang="ru-RU" sz="1600" dirty="0">
                          <a:effectLst/>
                        </a:rPr>
                        <a:t>ПАВ</a:t>
                      </a:r>
                      <a:endParaRPr lang="ru-RU" sz="1600" dirty="0">
                        <a:effectLst/>
                        <a:latin typeface="Times New Roman"/>
                        <a:ea typeface="Times New Roman"/>
                      </a:endParaRPr>
                    </a:p>
                  </a:txBody>
                  <a:tcPr marL="68580" marR="68580" marT="0" marB="0" anchor="ctr"/>
                </a:tc>
                <a:tc vMerge="1">
                  <a:txBody>
                    <a:bodyPr/>
                    <a:lstStyle/>
                    <a:p>
                      <a:endParaRPr lang="ru-RU"/>
                    </a:p>
                  </a:txBody>
                  <a:tcPr/>
                </a:tc>
                <a:tc vMerge="1">
                  <a:txBody>
                    <a:bodyPr/>
                    <a:lstStyle/>
                    <a:p>
                      <a:endParaRPr lang="ru-RU"/>
                    </a:p>
                  </a:txBody>
                  <a:tcPr/>
                </a:tc>
              </a:tr>
              <a:tr h="269152">
                <a:tc>
                  <a:txBody>
                    <a:bodyPr/>
                    <a:lstStyle/>
                    <a:p>
                      <a:pPr algn="ctr">
                        <a:lnSpc>
                          <a:spcPts val="1000"/>
                        </a:lnSpc>
                        <a:spcAft>
                          <a:spcPts val="0"/>
                        </a:spcAft>
                      </a:pPr>
                      <a:r>
                        <a:rPr lang="ru-RU" sz="1600">
                          <a:effectLst/>
                        </a:rPr>
                        <a:t>1</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2</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3</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4</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5</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6</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7</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8</a:t>
                      </a:r>
                      <a:endParaRPr lang="ru-RU" sz="1600" dirty="0">
                        <a:effectLst/>
                        <a:latin typeface="Times New Roman"/>
                        <a:ea typeface="Times New Roman"/>
                      </a:endParaRPr>
                    </a:p>
                  </a:txBody>
                  <a:tcPr marL="68580" marR="68580" marT="0" marB="0" anchor="ctr"/>
                </a:tc>
              </a:tr>
              <a:tr h="507305">
                <a:tc>
                  <a:txBody>
                    <a:bodyPr/>
                    <a:lstStyle/>
                    <a:p>
                      <a:pPr>
                        <a:spcAft>
                          <a:spcPts val="0"/>
                        </a:spcAft>
                      </a:pPr>
                      <a:r>
                        <a:rPr lang="ru-RU" sz="1600">
                          <a:effectLst/>
                        </a:rPr>
                        <a:t>Психиатрами-наркологами нарк. службы</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01</a:t>
                      </a:r>
                      <a:endParaRPr lang="ru-RU" sz="1600">
                        <a:effectLst/>
                        <a:latin typeface="Times New Roman"/>
                        <a:ea typeface="Times New Roman"/>
                      </a:endParaRPr>
                    </a:p>
                  </a:txBody>
                  <a:tcPr marL="68580" marR="68580" marT="0" marB="0" anchor="ctr"/>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r>
              <a:tr h="385763">
                <a:tc>
                  <a:txBody>
                    <a:bodyPr/>
                    <a:lstStyle/>
                    <a:p>
                      <a:pPr>
                        <a:spcAft>
                          <a:spcPts val="0"/>
                        </a:spcAft>
                      </a:pPr>
                      <a:r>
                        <a:rPr lang="ru-RU" sz="1600">
                          <a:effectLst/>
                        </a:rPr>
                        <a:t>Врачами общей сети</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02</a:t>
                      </a:r>
                      <a:endParaRPr lang="ru-RU" sz="1600">
                        <a:effectLst/>
                        <a:latin typeface="Times New Roman"/>
                        <a:ea typeface="Times New Roman"/>
                      </a:endParaRPr>
                    </a:p>
                  </a:txBody>
                  <a:tcPr marL="68580" marR="68580" marT="0" marB="0" anchor="ctr"/>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r>
              <a:tr h="385763">
                <a:tc>
                  <a:txBody>
                    <a:bodyPr/>
                    <a:lstStyle/>
                    <a:p>
                      <a:pPr>
                        <a:spcAft>
                          <a:spcPts val="0"/>
                        </a:spcAft>
                      </a:pPr>
                      <a:r>
                        <a:rPr lang="ru-RU" sz="1600">
                          <a:effectLst/>
                        </a:rPr>
                        <a:t>Итого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03</a:t>
                      </a:r>
                      <a:endParaRPr lang="ru-RU" sz="1600">
                        <a:effectLst/>
                        <a:latin typeface="Times New Roman"/>
                        <a:ea typeface="Times New Roman"/>
                      </a:endParaRPr>
                    </a:p>
                  </a:txBody>
                  <a:tcPr marL="68580" marR="68580" marT="0" marB="0" anchor="ctr"/>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r>
              <a:tr h="507305">
                <a:tc>
                  <a:txBody>
                    <a:bodyPr/>
                    <a:lstStyle/>
                    <a:p>
                      <a:pPr>
                        <a:spcAft>
                          <a:spcPts val="0"/>
                        </a:spcAft>
                      </a:pPr>
                      <a:r>
                        <a:rPr lang="ru-RU" sz="1600" dirty="0" smtClean="0">
                          <a:effectLst/>
                        </a:rPr>
                        <a:t>из </a:t>
                      </a:r>
                      <a:r>
                        <a:rPr lang="ru-RU" sz="1600" dirty="0">
                          <a:effectLst/>
                        </a:rPr>
                        <a:t>них (стр.03) – лиц, </a:t>
                      </a:r>
                      <a:r>
                        <a:rPr lang="ru-RU" sz="1600" dirty="0" smtClean="0">
                          <a:effectLst/>
                        </a:rPr>
                        <a:t>которые</a:t>
                      </a:r>
                      <a:r>
                        <a:rPr lang="ru-RU" sz="1600" baseline="0" dirty="0" smtClean="0">
                          <a:effectLst/>
                        </a:rPr>
                        <a:t> </a:t>
                      </a:r>
                      <a:r>
                        <a:rPr lang="ru-RU" sz="1600" dirty="0" err="1" smtClean="0">
                          <a:effectLst/>
                        </a:rPr>
                        <a:t>управл</a:t>
                      </a:r>
                      <a:r>
                        <a:rPr lang="ru-RU" sz="1600" dirty="0" smtClean="0">
                          <a:effectLst/>
                        </a:rPr>
                        <a:t>. </a:t>
                      </a:r>
                      <a:r>
                        <a:rPr lang="ru-RU" sz="1600" dirty="0" err="1" smtClean="0">
                          <a:effectLst/>
                        </a:rPr>
                        <a:t>трансп.средством</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04</a:t>
                      </a:r>
                      <a:endParaRPr lang="ru-RU" sz="1600">
                        <a:effectLst/>
                        <a:latin typeface="Times New Roman"/>
                        <a:ea typeface="Times New Roman"/>
                      </a:endParaRPr>
                    </a:p>
                  </a:txBody>
                  <a:tcPr marL="68580" marR="68580" marT="0" marB="0" anchor="ctr"/>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a:effectLst/>
                        </a:rPr>
                        <a:t> </a:t>
                      </a:r>
                      <a:endParaRPr lang="ru-RU" sz="160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c>
                  <a:txBody>
                    <a:bodyPr/>
                    <a:lstStyle/>
                    <a:p>
                      <a:pPr>
                        <a:spcAft>
                          <a:spcPts val="0"/>
                        </a:spcAft>
                      </a:pPr>
                      <a:r>
                        <a:rPr lang="ru-RU" sz="1600" dirty="0">
                          <a:effectLst/>
                        </a:rPr>
                        <a:t> </a:t>
                      </a:r>
                      <a:endParaRPr lang="ru-RU" sz="1600" dirty="0">
                        <a:effectLst/>
                        <a:latin typeface="Times New Roman"/>
                        <a:ea typeface="Times New Roman"/>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33</a:t>
            </a:fld>
            <a:endParaRPr lang="ru-RU"/>
          </a:p>
        </p:txBody>
      </p:sp>
    </p:spTree>
    <p:extLst>
      <p:ext uri="{BB962C8B-B14F-4D97-AF65-F5344CB8AC3E}">
        <p14:creationId xmlns:p14="http://schemas.microsoft.com/office/powerpoint/2010/main" val="4233571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44172"/>
          </a:xfrm>
        </p:spPr>
        <p:txBody>
          <a:bodyPr/>
          <a:lstStyle/>
          <a:p>
            <a:r>
              <a:rPr lang="ru-RU" sz="2800" b="1" dirty="0"/>
              <a:t>V. (2500) </a:t>
            </a:r>
            <a:r>
              <a:rPr lang="ru-RU" sz="2800" b="1" dirty="0" smtClean="0"/>
              <a:t>Наркологическое </a:t>
            </a:r>
            <a:r>
              <a:rPr lang="ru-RU" sz="2800" b="1" dirty="0"/>
              <a:t>освидетельствование лиц для определения состояния </a:t>
            </a:r>
            <a:r>
              <a:rPr lang="ru-RU" sz="2800" b="1" dirty="0" smtClean="0"/>
              <a:t>…</a:t>
            </a:r>
            <a:endParaRPr lang="ru-RU" sz="2800" b="1"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34</a:t>
            </a:fld>
            <a:endParaRPr lang="ru-RU"/>
          </a:p>
        </p:txBody>
      </p:sp>
      <p:sp>
        <p:nvSpPr>
          <p:cNvPr id="3" name="Объект 2"/>
          <p:cNvSpPr>
            <a:spLocks noGrp="1"/>
          </p:cNvSpPr>
          <p:nvPr>
            <p:ph idx="1"/>
          </p:nvPr>
        </p:nvSpPr>
        <p:spPr/>
        <p:txBody>
          <a:bodyPr/>
          <a:lstStyle/>
          <a:p>
            <a:r>
              <a:rPr lang="ru-RU" sz="1800" b="1" dirty="0" err="1" smtClean="0"/>
              <a:t>Внутриформенные</a:t>
            </a:r>
            <a:r>
              <a:rPr lang="ru-RU" sz="1800" b="1" dirty="0" smtClean="0"/>
              <a:t> проверки:</a:t>
            </a:r>
          </a:p>
          <a:p>
            <a:r>
              <a:rPr lang="ru-RU" sz="1800" dirty="0" smtClean="0"/>
              <a:t>1) стр.3 = сумме строк 1,2 по всем графам</a:t>
            </a:r>
          </a:p>
          <a:p>
            <a:r>
              <a:rPr lang="ru-RU" sz="1800" dirty="0" smtClean="0"/>
              <a:t>2) стр.3</a:t>
            </a:r>
            <a:r>
              <a:rPr lang="en-US" sz="1800" dirty="0" smtClean="0"/>
              <a:t> &gt;</a:t>
            </a:r>
            <a:r>
              <a:rPr lang="ru-RU" sz="1800" dirty="0" smtClean="0"/>
              <a:t> стр.4</a:t>
            </a:r>
          </a:p>
          <a:p>
            <a:r>
              <a:rPr lang="ru-RU" sz="1800" dirty="0" smtClean="0"/>
              <a:t>3) гр.3 = сумме граф 4-8 по всем строкам</a:t>
            </a:r>
          </a:p>
          <a:p>
            <a:r>
              <a:rPr lang="ru-RU" altLang="ru-RU" sz="1800" dirty="0">
                <a:solidFill>
                  <a:srgbClr val="C00000"/>
                </a:solidFill>
              </a:rPr>
              <a:t>Арифметические ошибки </a:t>
            </a:r>
            <a:r>
              <a:rPr lang="ru-RU" altLang="ru-RU" sz="1800" dirty="0" smtClean="0"/>
              <a:t>выявлены в </a:t>
            </a:r>
            <a:r>
              <a:rPr lang="ru-RU" altLang="ru-RU" sz="1800" dirty="0"/>
              <a:t>отчетах </a:t>
            </a:r>
            <a:r>
              <a:rPr lang="ru-RU" altLang="ru-RU" sz="1800" dirty="0" smtClean="0"/>
              <a:t>Белгородской, Волгоградской, Саратовской областей  и Чеченской республики.</a:t>
            </a:r>
            <a:endParaRPr lang="ru-RU" altLang="ru-RU" sz="1800" dirty="0"/>
          </a:p>
          <a:p>
            <a:r>
              <a:rPr lang="ru-RU" sz="1800" b="1" dirty="0" err="1" smtClean="0"/>
              <a:t>Межформенные</a:t>
            </a:r>
            <a:r>
              <a:rPr lang="ru-RU" sz="1800" b="1" dirty="0" smtClean="0"/>
              <a:t> проверки</a:t>
            </a:r>
            <a:r>
              <a:rPr lang="ru-RU" sz="1800" dirty="0" smtClean="0"/>
              <a:t> </a:t>
            </a:r>
          </a:p>
          <a:p>
            <a:pPr>
              <a:lnSpc>
                <a:spcPct val="90000"/>
              </a:lnSpc>
            </a:pPr>
            <a:r>
              <a:rPr lang="ru-RU" sz="1800" b="1" dirty="0" smtClean="0"/>
              <a:t>В ф.№30 табл. 2515</a:t>
            </a:r>
            <a:r>
              <a:rPr lang="ru-RU" altLang="ru-RU" sz="1800" b="1" dirty="0" smtClean="0"/>
              <a:t> </a:t>
            </a:r>
            <a:r>
              <a:rPr lang="ru-RU" altLang="ru-RU" sz="1800" dirty="0" smtClean="0"/>
              <a:t>показываются сведения о числе лиц, освидетельствованных на состояние опьянения, которые управляют транспортным средством</a:t>
            </a:r>
          </a:p>
          <a:p>
            <a:pPr>
              <a:lnSpc>
                <a:spcPct val="90000"/>
              </a:lnSpc>
            </a:pPr>
            <a:r>
              <a:rPr lang="ru-RU" altLang="ru-RU" sz="1800" dirty="0" smtClean="0"/>
              <a:t>1) В </a:t>
            </a:r>
            <a:r>
              <a:rPr lang="ru-RU" altLang="ru-RU" sz="1800" dirty="0"/>
              <a:t>ф.№30 табл. 2515 </a:t>
            </a:r>
            <a:r>
              <a:rPr lang="ru-RU" altLang="ru-RU" sz="1800" dirty="0" smtClean="0"/>
              <a:t>гр. 1 = ф.37 табл. 2500 стр.4 сумма граф 4+5+6+7</a:t>
            </a:r>
          </a:p>
          <a:p>
            <a:pPr>
              <a:lnSpc>
                <a:spcPct val="90000"/>
              </a:lnSpc>
            </a:pPr>
            <a:r>
              <a:rPr lang="ru-RU" altLang="ru-RU" sz="1800" dirty="0" smtClean="0"/>
              <a:t>2) В </a:t>
            </a:r>
            <a:r>
              <a:rPr lang="ru-RU" altLang="ru-RU" sz="1800" dirty="0"/>
              <a:t>ф.№30 табл. 2515 гр. </a:t>
            </a:r>
            <a:r>
              <a:rPr lang="ru-RU" altLang="ru-RU" sz="1800" dirty="0" smtClean="0"/>
              <a:t>2 </a:t>
            </a:r>
            <a:r>
              <a:rPr lang="ru-RU" altLang="ru-RU" sz="1800" dirty="0"/>
              <a:t>= ф.37 табл. 2500 стр.4 сумма граф </a:t>
            </a:r>
            <a:r>
              <a:rPr lang="ru-RU" altLang="ru-RU" sz="1800" dirty="0" smtClean="0"/>
              <a:t>4+5+6</a:t>
            </a:r>
          </a:p>
          <a:p>
            <a:pPr>
              <a:lnSpc>
                <a:spcPct val="90000"/>
              </a:lnSpc>
            </a:pPr>
            <a:r>
              <a:rPr lang="ru-RU" altLang="ru-RU" sz="1800" dirty="0"/>
              <a:t>3) В ф.№30 табл. 2515 гр. </a:t>
            </a:r>
            <a:r>
              <a:rPr lang="ru-RU" altLang="ru-RU" sz="1800" dirty="0" smtClean="0"/>
              <a:t>3 </a:t>
            </a:r>
            <a:r>
              <a:rPr lang="ru-RU" altLang="ru-RU" sz="1800" dirty="0"/>
              <a:t>= ф.37 табл. 2500 стр.4 сумма граф </a:t>
            </a:r>
            <a:r>
              <a:rPr lang="ru-RU" altLang="ru-RU" sz="1800" dirty="0" smtClean="0"/>
              <a:t>4</a:t>
            </a:r>
          </a:p>
          <a:p>
            <a:pPr>
              <a:lnSpc>
                <a:spcPct val="90000"/>
              </a:lnSpc>
            </a:pPr>
            <a:r>
              <a:rPr lang="ru-RU" altLang="ru-RU" sz="1800" dirty="0"/>
              <a:t>4) В ф.№30 табл. 2515 гр. </a:t>
            </a:r>
            <a:r>
              <a:rPr lang="ru-RU" altLang="ru-RU" sz="1800" dirty="0" smtClean="0"/>
              <a:t>4 </a:t>
            </a:r>
            <a:r>
              <a:rPr lang="ru-RU" altLang="ru-RU" sz="1800" dirty="0"/>
              <a:t>= ф.37 табл. 2500 стр.4 сумма граф </a:t>
            </a:r>
            <a:r>
              <a:rPr lang="ru-RU" altLang="ru-RU" sz="1800" dirty="0" smtClean="0"/>
              <a:t>5</a:t>
            </a:r>
          </a:p>
          <a:p>
            <a:pPr>
              <a:lnSpc>
                <a:spcPct val="90000"/>
              </a:lnSpc>
            </a:pPr>
            <a:endParaRPr lang="ru-RU" altLang="ru-RU" sz="1800" dirty="0"/>
          </a:p>
          <a:p>
            <a:pPr>
              <a:lnSpc>
                <a:spcPct val="90000"/>
              </a:lnSpc>
            </a:pPr>
            <a:endParaRPr lang="ru-RU" altLang="ru-RU" sz="1600" dirty="0"/>
          </a:p>
          <a:p>
            <a:pPr>
              <a:lnSpc>
                <a:spcPct val="90000"/>
              </a:lnSpc>
            </a:pPr>
            <a:endParaRPr lang="ru-RU" altLang="ru-RU" sz="1600" dirty="0" smtClean="0"/>
          </a:p>
        </p:txBody>
      </p:sp>
    </p:spTree>
    <p:extLst>
      <p:ext uri="{BB962C8B-B14F-4D97-AF65-F5344CB8AC3E}">
        <p14:creationId xmlns:p14="http://schemas.microsoft.com/office/powerpoint/2010/main" val="2087549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Раздел </a:t>
            </a:r>
            <a:r>
              <a:rPr lang="en-US" sz="3200" b="1" dirty="0" smtClean="0"/>
              <a:t>VI</a:t>
            </a:r>
            <a:r>
              <a:rPr lang="en-US" sz="3200" b="1" dirty="0"/>
              <a:t>. </a:t>
            </a:r>
            <a:r>
              <a:rPr lang="ru-RU" sz="3200" b="1" dirty="0"/>
              <a:t>(2600) </a:t>
            </a:r>
            <a:r>
              <a:rPr lang="ru-RU" sz="3200" b="1" dirty="0" smtClean="0"/>
              <a:t>Врачебно-наркологическая экспертиза</a:t>
            </a:r>
            <a:endParaRPr lang="ru-RU" sz="3200" b="1"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74742944"/>
              </p:ext>
            </p:extLst>
          </p:nvPr>
        </p:nvGraphicFramePr>
        <p:xfrm>
          <a:off x="457200" y="1600200"/>
          <a:ext cx="8229600" cy="3224214"/>
        </p:xfrm>
        <a:graphic>
          <a:graphicData uri="http://schemas.openxmlformats.org/drawingml/2006/table">
            <a:tbl>
              <a:tblPr firstRow="1" bandRow="1">
                <a:tableStyleId>{21E4AEA4-8DFA-4A89-87EB-49C32662AFE0}</a:tableStyleId>
              </a:tblPr>
              <a:tblGrid>
                <a:gridCol w="1645920"/>
                <a:gridCol w="1645920"/>
                <a:gridCol w="1645920"/>
                <a:gridCol w="1645920"/>
                <a:gridCol w="1645920"/>
              </a:tblGrid>
              <a:tr h="343218">
                <a:tc gridSpan="5">
                  <a:txBody>
                    <a:bodyPr/>
                    <a:lstStyle/>
                    <a:p>
                      <a:pPr algn="ctr">
                        <a:spcAft>
                          <a:spcPts val="0"/>
                        </a:spcAft>
                      </a:pPr>
                      <a:r>
                        <a:rPr lang="ru-RU" sz="1800" dirty="0">
                          <a:effectLst/>
                        </a:rPr>
                        <a:t>Число лиц, прошедших экспертизу </a:t>
                      </a:r>
                      <a:endParaRPr lang="ru-RU" sz="18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43218">
                <a:tc rowSpan="2">
                  <a:txBody>
                    <a:bodyPr/>
                    <a:lstStyle/>
                    <a:p>
                      <a:pPr algn="ctr">
                        <a:spcAft>
                          <a:spcPts val="0"/>
                        </a:spcAft>
                      </a:pPr>
                      <a:r>
                        <a:rPr lang="ru-RU" sz="1800">
                          <a:effectLst/>
                        </a:rPr>
                        <a:t>всего</a:t>
                      </a:r>
                      <a:endParaRPr lang="ru-RU" sz="1800">
                        <a:effectLst/>
                        <a:latin typeface="Times New Roman"/>
                        <a:ea typeface="Times New Roman"/>
                      </a:endParaRPr>
                    </a:p>
                  </a:txBody>
                  <a:tcPr marL="68580" marR="68580" marT="0" marB="0" anchor="ctr"/>
                </a:tc>
                <a:tc gridSpan="4">
                  <a:txBody>
                    <a:bodyPr/>
                    <a:lstStyle/>
                    <a:p>
                      <a:pPr algn="ctr">
                        <a:spcAft>
                          <a:spcPts val="0"/>
                        </a:spcAft>
                      </a:pPr>
                      <a:r>
                        <a:rPr lang="ru-RU" sz="1800">
                          <a:effectLst/>
                        </a:rPr>
                        <a:t>в том числе:</a:t>
                      </a:r>
                      <a:endParaRPr lang="ru-RU" sz="18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2031101">
                <a:tc vMerge="1">
                  <a:txBody>
                    <a:bodyPr/>
                    <a:lstStyle/>
                    <a:p>
                      <a:endParaRPr lang="ru-RU"/>
                    </a:p>
                  </a:txBody>
                  <a:tcPr/>
                </a:tc>
                <a:tc>
                  <a:txBody>
                    <a:bodyPr/>
                    <a:lstStyle/>
                    <a:p>
                      <a:pPr algn="ctr">
                        <a:spcAft>
                          <a:spcPts val="0"/>
                        </a:spcAft>
                      </a:pPr>
                      <a:r>
                        <a:rPr lang="ru-RU" sz="1800">
                          <a:effectLst/>
                        </a:rPr>
                        <a:t>судебно-наркологическую</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dirty="0">
                          <a:effectLst/>
                        </a:rPr>
                        <a:t>из них (стр.2) – для  </a:t>
                      </a:r>
                      <a:r>
                        <a:rPr lang="ru-RU" sz="1800" dirty="0" smtClean="0">
                          <a:effectLst/>
                        </a:rPr>
                        <a:t>направления на  </a:t>
                      </a:r>
                      <a:r>
                        <a:rPr lang="ru-RU" sz="1800" dirty="0">
                          <a:effectLst/>
                        </a:rPr>
                        <a:t>обязательное или альтернативное  лечение </a:t>
                      </a:r>
                      <a:endParaRPr lang="ru-RU" sz="1800" dirty="0">
                        <a:effectLst/>
                        <a:latin typeface="Times New Roman"/>
                        <a:ea typeface="Times New Roman"/>
                      </a:endParaRPr>
                    </a:p>
                  </a:txBody>
                  <a:tcPr marL="68580" marR="68580" marT="0" marB="0"/>
                </a:tc>
                <a:tc>
                  <a:txBody>
                    <a:bodyPr/>
                    <a:lstStyle/>
                    <a:p>
                      <a:pPr algn="ctr">
                        <a:spcAft>
                          <a:spcPts val="0"/>
                        </a:spcAft>
                      </a:pPr>
                      <a:r>
                        <a:rPr lang="ru-RU" sz="1800">
                          <a:effectLst/>
                        </a:rPr>
                        <a:t>военно-врачебную</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dirty="0">
                          <a:effectLst/>
                        </a:rPr>
                        <a:t>иные виды наркологических экспертиз</a:t>
                      </a:r>
                      <a:endParaRPr lang="ru-RU" sz="1800" dirty="0">
                        <a:effectLst/>
                        <a:latin typeface="Times New Roman"/>
                        <a:ea typeface="Times New Roman"/>
                      </a:endParaRPr>
                    </a:p>
                  </a:txBody>
                  <a:tcPr marL="68580" marR="68580" marT="0" marB="0" anchor="ctr"/>
                </a:tc>
              </a:tr>
              <a:tr h="343218">
                <a:tc>
                  <a:txBody>
                    <a:bodyPr/>
                    <a:lstStyle/>
                    <a:p>
                      <a:pPr algn="ctr">
                        <a:spcAft>
                          <a:spcPts val="0"/>
                        </a:spcAft>
                      </a:pPr>
                      <a:r>
                        <a:rPr lang="ru-RU" sz="1800">
                          <a:effectLst/>
                        </a:rPr>
                        <a:t>1</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2</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dirty="0">
                          <a:effectLst/>
                        </a:rPr>
                        <a:t>3</a:t>
                      </a:r>
                      <a:endParaRPr lang="ru-RU" sz="1800" dirty="0">
                        <a:effectLst/>
                        <a:latin typeface="Times New Roman"/>
                        <a:ea typeface="Times New Roman"/>
                      </a:endParaRPr>
                    </a:p>
                  </a:txBody>
                  <a:tcPr marL="68580" marR="68580" marT="0" marB="0"/>
                </a:tc>
                <a:tc>
                  <a:txBody>
                    <a:bodyPr/>
                    <a:lstStyle/>
                    <a:p>
                      <a:pPr algn="ctr">
                        <a:spcAft>
                          <a:spcPts val="0"/>
                        </a:spcAft>
                      </a:pPr>
                      <a:r>
                        <a:rPr lang="ru-RU" sz="1800" dirty="0">
                          <a:effectLst/>
                        </a:rPr>
                        <a:t>4</a:t>
                      </a:r>
                      <a:endParaRPr lang="ru-RU" sz="1800" dirty="0">
                        <a:effectLst/>
                        <a:latin typeface="Times New Roman"/>
                        <a:ea typeface="Times New Roman"/>
                      </a:endParaRPr>
                    </a:p>
                  </a:txBody>
                  <a:tcPr marL="68580" marR="68580" marT="0" marB="0" anchor="ctr"/>
                </a:tc>
                <a:tc>
                  <a:txBody>
                    <a:bodyPr/>
                    <a:lstStyle/>
                    <a:p>
                      <a:pPr algn="ctr">
                        <a:spcAft>
                          <a:spcPts val="0"/>
                        </a:spcAft>
                      </a:pPr>
                      <a:r>
                        <a:rPr lang="ru-RU" sz="1800" dirty="0">
                          <a:effectLst/>
                        </a:rPr>
                        <a:t>5</a:t>
                      </a:r>
                      <a:endParaRPr lang="ru-RU" sz="18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35</a:t>
            </a:fld>
            <a:endParaRPr lang="ru-RU"/>
          </a:p>
        </p:txBody>
      </p:sp>
    </p:spTree>
    <p:extLst>
      <p:ext uri="{BB962C8B-B14F-4D97-AF65-F5344CB8AC3E}">
        <p14:creationId xmlns:p14="http://schemas.microsoft.com/office/powerpoint/2010/main" val="633049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Раздел </a:t>
            </a:r>
            <a:r>
              <a:rPr lang="en-US" sz="3200" b="1" dirty="0" smtClean="0"/>
              <a:t>VI</a:t>
            </a:r>
            <a:r>
              <a:rPr lang="en-US" sz="3200" b="1" dirty="0"/>
              <a:t>. </a:t>
            </a:r>
            <a:r>
              <a:rPr lang="ru-RU" sz="3200" b="1" dirty="0"/>
              <a:t>(2600) </a:t>
            </a:r>
            <a:r>
              <a:rPr lang="ru-RU" sz="3200" b="1" dirty="0" smtClean="0"/>
              <a:t>Врачебно-наркологическая экспертиза</a:t>
            </a:r>
            <a:endParaRPr lang="ru-RU" sz="3200" b="1"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36</a:t>
            </a:fld>
            <a:endParaRPr lang="ru-RU"/>
          </a:p>
        </p:txBody>
      </p:sp>
      <p:sp>
        <p:nvSpPr>
          <p:cNvPr id="3" name="Объект 2"/>
          <p:cNvSpPr>
            <a:spLocks noGrp="1"/>
          </p:cNvSpPr>
          <p:nvPr>
            <p:ph idx="1"/>
          </p:nvPr>
        </p:nvSpPr>
        <p:spPr/>
        <p:txBody>
          <a:bodyPr/>
          <a:lstStyle/>
          <a:p>
            <a:r>
              <a:rPr lang="ru-RU" sz="2400" b="1" dirty="0" smtClean="0"/>
              <a:t>Таблица заполняется в случае участия психиатров-наркологов в проведении судебно-психиатрической экспертизы, а также проведения иных видов наркологической экспертизы самостоятельно.</a:t>
            </a:r>
          </a:p>
          <a:p>
            <a:r>
              <a:rPr lang="ru-RU" b="1" dirty="0" smtClean="0"/>
              <a:t>Проверка таблицы</a:t>
            </a:r>
            <a:r>
              <a:rPr lang="ru-RU" dirty="0" smtClean="0"/>
              <a:t>:</a:t>
            </a:r>
          </a:p>
          <a:p>
            <a:r>
              <a:rPr lang="ru-RU" dirty="0" smtClean="0"/>
              <a:t>Графа 1 = сумме граф 2,4,5 </a:t>
            </a:r>
            <a:endParaRPr lang="ru-RU" dirty="0"/>
          </a:p>
        </p:txBody>
      </p:sp>
    </p:spTree>
    <p:extLst>
      <p:ext uri="{BB962C8B-B14F-4D97-AF65-F5344CB8AC3E}">
        <p14:creationId xmlns:p14="http://schemas.microsoft.com/office/powerpoint/2010/main" val="438631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278650"/>
            <a:ext cx="8229600" cy="1143000"/>
          </a:xfrm>
        </p:spPr>
        <p:txBody>
          <a:bodyPr/>
          <a:lstStyle/>
          <a:p>
            <a:r>
              <a:rPr lang="ru-RU" sz="2800" dirty="0" smtClean="0"/>
              <a:t>Раздел </a:t>
            </a:r>
            <a:r>
              <a:rPr lang="en-US" sz="2800" dirty="0" smtClean="0"/>
              <a:t>VII</a:t>
            </a:r>
            <a:r>
              <a:rPr lang="ru-RU" sz="2800" dirty="0" smtClean="0"/>
              <a:t>.</a:t>
            </a:r>
            <a:r>
              <a:rPr lang="en-US" sz="2800" dirty="0" smtClean="0"/>
              <a:t> </a:t>
            </a:r>
            <a:r>
              <a:rPr lang="ru-RU" sz="2800" dirty="0" smtClean="0"/>
              <a:t>(2700) Сведения </a:t>
            </a:r>
            <a:r>
              <a:rPr lang="ru-RU" sz="2800" dirty="0"/>
              <a:t>о реабилитационных центрах и </a:t>
            </a:r>
            <a:r>
              <a:rPr lang="ru-RU" sz="2800" dirty="0" smtClean="0"/>
              <a:t>отделениях…</a:t>
            </a:r>
            <a:endParaRPr lang="ru-RU" sz="2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98176981"/>
              </p:ext>
            </p:extLst>
          </p:nvPr>
        </p:nvGraphicFramePr>
        <p:xfrm>
          <a:off x="457200" y="1600200"/>
          <a:ext cx="8229599" cy="4851400"/>
        </p:xfrm>
        <a:graphic>
          <a:graphicData uri="http://schemas.openxmlformats.org/drawingml/2006/table">
            <a:tbl>
              <a:tblPr firstRow="1" bandRow="1">
                <a:tableStyleId>{21E4AEA4-8DFA-4A89-87EB-49C32662AFE0}</a:tableStyleId>
              </a:tblPr>
              <a:tblGrid>
                <a:gridCol w="3034680"/>
                <a:gridCol w="360040"/>
                <a:gridCol w="855095"/>
                <a:gridCol w="1080120"/>
                <a:gridCol w="810090"/>
                <a:gridCol w="913917"/>
                <a:gridCol w="1175657"/>
              </a:tblGrid>
              <a:tr h="370840">
                <a:tc>
                  <a:txBody>
                    <a:bodyPr/>
                    <a:lstStyle/>
                    <a:p>
                      <a:pPr algn="ctr">
                        <a:spcAft>
                          <a:spcPts val="0"/>
                        </a:spcAft>
                      </a:pPr>
                      <a:r>
                        <a:rPr lang="ru-RU" sz="1400" dirty="0">
                          <a:effectLst/>
                        </a:rPr>
                        <a:t>Тип организации (подразделения)</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стр.</a:t>
                      </a:r>
                      <a:endParaRPr lang="ru-RU" sz="1400" dirty="0">
                        <a:effectLst/>
                        <a:latin typeface="Times New Roman"/>
                        <a:ea typeface="Times New Roman"/>
                      </a:endParaRPr>
                    </a:p>
                  </a:txBody>
                  <a:tcPr marL="68580" marR="68580" marT="0" marB="0" vert="vert270" anchor="ctr"/>
                </a:tc>
                <a:tc>
                  <a:txBody>
                    <a:bodyPr/>
                    <a:lstStyle/>
                    <a:p>
                      <a:pPr algn="ctr">
                        <a:spcAft>
                          <a:spcPts val="0"/>
                        </a:spcAft>
                      </a:pPr>
                      <a:r>
                        <a:rPr lang="ru-RU" sz="1400" dirty="0">
                          <a:effectLst/>
                        </a:rPr>
                        <a:t>Число </a:t>
                      </a:r>
                      <a:r>
                        <a:rPr lang="ru-RU" sz="1400" dirty="0" err="1">
                          <a:effectLst/>
                        </a:rPr>
                        <a:t>реабили-тацион-ных</a:t>
                      </a:r>
                      <a:r>
                        <a:rPr lang="ru-RU" sz="1400" dirty="0">
                          <a:effectLst/>
                        </a:rPr>
                        <a:t> центров</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Число стационарных отделений медико-социальной реабилитации</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в них развернуто </a:t>
                      </a:r>
                      <a:r>
                        <a:rPr lang="ru-RU" sz="1400" dirty="0" smtClean="0">
                          <a:effectLst/>
                        </a:rPr>
                        <a:t>коек</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Число амбулаторных отделений медико-социальной реабилитации</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Число  коек дневного пребывания или мест в дневном стационаре для реабилитации наркологических больных</a:t>
                      </a:r>
                      <a:endParaRPr lang="ru-RU" sz="1400">
                        <a:effectLst/>
                        <a:latin typeface="Times New Roman"/>
                        <a:ea typeface="Times New Roman"/>
                      </a:endParaRPr>
                    </a:p>
                  </a:txBody>
                  <a:tcPr marL="68580" marR="68580" marT="0" marB="0" anchor="ctr"/>
                </a:tc>
              </a:tr>
              <a:tr h="370840">
                <a:tc>
                  <a:txBody>
                    <a:bodyPr/>
                    <a:lstStyle/>
                    <a:p>
                      <a:pPr algn="ctr">
                        <a:spcAft>
                          <a:spcPts val="0"/>
                        </a:spcAft>
                      </a:pPr>
                      <a:r>
                        <a:rPr lang="ru-RU" sz="1400" dirty="0">
                          <a:effectLst/>
                        </a:rPr>
                        <a:t>1</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5</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6</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smtClean="0">
                          <a:effectLst/>
                        </a:rPr>
                        <a:t>7</a:t>
                      </a:r>
                      <a:endParaRPr lang="ru-RU" sz="1400" dirty="0">
                        <a:effectLst/>
                        <a:latin typeface="Times New Roman"/>
                        <a:ea typeface="Times New Roman"/>
                      </a:endParaRPr>
                    </a:p>
                  </a:txBody>
                  <a:tcPr marL="68580" marR="68580" marT="0" marB="0" anchor="ctr"/>
                </a:tc>
              </a:tr>
              <a:tr h="370840">
                <a:tc>
                  <a:txBody>
                    <a:bodyPr/>
                    <a:lstStyle/>
                    <a:p>
                      <a:pPr>
                        <a:spcAft>
                          <a:spcPts val="0"/>
                        </a:spcAft>
                      </a:pPr>
                      <a:r>
                        <a:rPr lang="ru-RU" sz="1400" dirty="0">
                          <a:effectLst/>
                        </a:rPr>
                        <a:t>Реабилитационные центры (самостоятельные  организации)</a:t>
                      </a:r>
                      <a:endParaRPr lang="ru-RU" sz="1400" dirty="0">
                        <a:effectLst/>
                        <a:latin typeface="Times New Roman"/>
                        <a:ea typeface="Times New Roman"/>
                      </a:endParaRPr>
                    </a:p>
                  </a:txBody>
                  <a:tcPr marL="68580" marR="68580" marT="0" marB="0" anchor="ctr"/>
                </a:tc>
                <a:tc>
                  <a:txBody>
                    <a:bodyPr/>
                    <a:lstStyle/>
                    <a:p>
                      <a:pPr algn="ctr">
                        <a:spcAft>
                          <a:spcPts val="0"/>
                        </a:spcAft>
                        <a:tabLst>
                          <a:tab pos="160020" algn="ctr"/>
                        </a:tabLst>
                      </a:pPr>
                      <a:r>
                        <a:rPr lang="ru-RU" sz="1400">
                          <a:effectLst/>
                        </a:rPr>
                        <a:t>01</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r>
              <a:tr h="370840">
                <a:tc>
                  <a:txBody>
                    <a:bodyPr/>
                    <a:lstStyle/>
                    <a:p>
                      <a:pPr>
                        <a:spcAft>
                          <a:spcPts val="0"/>
                        </a:spcAft>
                      </a:pPr>
                      <a:r>
                        <a:rPr lang="ru-RU" sz="1400" dirty="0">
                          <a:effectLst/>
                        </a:rPr>
                        <a:t>Реабилитационные центры (отделения) в наркологических диспансерах (больницах)</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370840">
                <a:tc>
                  <a:txBody>
                    <a:bodyPr/>
                    <a:lstStyle/>
                    <a:p>
                      <a:pPr>
                        <a:spcAft>
                          <a:spcPts val="0"/>
                        </a:spcAft>
                      </a:pPr>
                      <a:r>
                        <a:rPr lang="ru-RU" sz="1400" dirty="0">
                          <a:effectLst/>
                        </a:rPr>
                        <a:t>Реабилитационные центры (отделения) в психиатрических (психоневрологических) диспансерах (больницах)</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37</a:t>
            </a:fld>
            <a:endParaRPr lang="ru-RU"/>
          </a:p>
        </p:txBody>
      </p:sp>
    </p:spTree>
    <p:extLst>
      <p:ext uri="{BB962C8B-B14F-4D97-AF65-F5344CB8AC3E}">
        <p14:creationId xmlns:p14="http://schemas.microsoft.com/office/powerpoint/2010/main" val="1852278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40" y="278650"/>
            <a:ext cx="8229600" cy="1143000"/>
          </a:xfrm>
        </p:spPr>
        <p:txBody>
          <a:bodyPr/>
          <a:lstStyle/>
          <a:p>
            <a:r>
              <a:rPr lang="ru-RU" sz="2800" b="1" dirty="0" smtClean="0"/>
              <a:t>Раздел </a:t>
            </a:r>
            <a:r>
              <a:rPr lang="en-US" sz="2800" b="1" dirty="0" smtClean="0"/>
              <a:t>VII</a:t>
            </a:r>
            <a:r>
              <a:rPr lang="ru-RU" sz="2800" b="1" dirty="0" smtClean="0"/>
              <a:t>.</a:t>
            </a:r>
            <a:r>
              <a:rPr lang="en-US" sz="2800" b="1" dirty="0" smtClean="0"/>
              <a:t> </a:t>
            </a:r>
            <a:r>
              <a:rPr lang="ru-RU" sz="2800" b="1" dirty="0" smtClean="0"/>
              <a:t>(2700) Сведения </a:t>
            </a:r>
            <a:r>
              <a:rPr lang="ru-RU" sz="2800" b="1" dirty="0"/>
              <a:t>о реабилитационных центрах и </a:t>
            </a:r>
            <a:r>
              <a:rPr lang="ru-RU" sz="2800" b="1" dirty="0" smtClean="0"/>
              <a:t>отделениях…</a:t>
            </a:r>
            <a:endParaRPr lang="ru-RU" sz="2800" b="1"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38</a:t>
            </a:fld>
            <a:endParaRPr lang="ru-RU"/>
          </a:p>
        </p:txBody>
      </p:sp>
      <p:sp>
        <p:nvSpPr>
          <p:cNvPr id="3" name="Объект 2"/>
          <p:cNvSpPr>
            <a:spLocks noGrp="1"/>
          </p:cNvSpPr>
          <p:nvPr>
            <p:ph idx="1"/>
          </p:nvPr>
        </p:nvSpPr>
        <p:spPr>
          <a:xfrm>
            <a:off x="611560" y="1313766"/>
            <a:ext cx="8229600" cy="4995554"/>
          </a:xfrm>
        </p:spPr>
        <p:txBody>
          <a:bodyPr/>
          <a:lstStyle/>
          <a:p>
            <a:r>
              <a:rPr lang="ru-RU" sz="1500" b="1" dirty="0" smtClean="0"/>
              <a:t>Проверка таблицы:  с</a:t>
            </a:r>
            <a:r>
              <a:rPr lang="ru-RU" sz="1500" dirty="0" smtClean="0"/>
              <a:t> 2014 года по таблице </a:t>
            </a:r>
            <a:r>
              <a:rPr lang="ru-RU" sz="1500" dirty="0"/>
              <a:t>заложены межгодовые </a:t>
            </a:r>
            <a:r>
              <a:rPr lang="ru-RU" sz="1500" dirty="0" smtClean="0"/>
              <a:t>проверки по всем строкам и графам таблицы.</a:t>
            </a:r>
          </a:p>
          <a:p>
            <a:r>
              <a:rPr lang="ru-RU" sz="1500" b="1" dirty="0" err="1" smtClean="0"/>
              <a:t>Межформенная</a:t>
            </a:r>
            <a:r>
              <a:rPr lang="ru-RU" sz="1500" b="1" dirty="0" smtClean="0"/>
              <a:t> </a:t>
            </a:r>
            <a:r>
              <a:rPr lang="ru-RU" sz="1500" b="1" dirty="0"/>
              <a:t>проверка</a:t>
            </a:r>
            <a:r>
              <a:rPr lang="ru-RU" sz="1500" dirty="0"/>
              <a:t>. Число реабилитационных центров (самостоятельных учреждений) в таблице 2700 ф.№37 (строка 01 графа 3) </a:t>
            </a:r>
            <a:r>
              <a:rPr lang="ru-RU" sz="1500" dirty="0" smtClean="0"/>
              <a:t>равно числу РЦ в табл. </a:t>
            </a:r>
            <a:r>
              <a:rPr lang="ru-RU" sz="1500" dirty="0"/>
              <a:t>100 ф. №47 (строка 30 графа </a:t>
            </a:r>
            <a:r>
              <a:rPr lang="ru-RU" sz="1500" dirty="0" smtClean="0"/>
              <a:t>3). </a:t>
            </a:r>
          </a:p>
          <a:p>
            <a:pPr>
              <a:lnSpc>
                <a:spcPct val="80000"/>
              </a:lnSpc>
            </a:pPr>
            <a:r>
              <a:rPr lang="ru-RU" altLang="ru-RU" sz="1500" dirty="0" smtClean="0"/>
              <a:t>Логическая проверка: если в графах 3 и 4 таблицы 2700 указывается реабилитационный центр или стационарное реабилитационное отделение – то в графе 5 должно быть показано число коек в нем, а в таблице 2320 «Сведения о больных, включенных в стационарные реабилитационные программы» – число пациентов, находившихся на реабилитации. </a:t>
            </a:r>
          </a:p>
          <a:p>
            <a:r>
              <a:rPr lang="ru-RU" sz="1500" b="1" dirty="0" smtClean="0"/>
              <a:t>Особенности</a:t>
            </a:r>
            <a:r>
              <a:rPr lang="ru-RU" sz="1500" dirty="0" smtClean="0"/>
              <a:t>: В номенклатуре коечного фонда (Приказ </a:t>
            </a:r>
            <a:r>
              <a:rPr lang="ru-RU" sz="1500" dirty="0" err="1" smtClean="0"/>
              <a:t>Минздравсоцразвития</a:t>
            </a:r>
            <a:r>
              <a:rPr lang="ru-RU" sz="1500" dirty="0" smtClean="0"/>
              <a:t> РФ от 17 мая 2012 г. N 555н) отсутствуют наркологические реабилитационные койки, поэтому в наркологических центрах и отделениях медико-социальной реабилитации могут быть развернуты как реабилитационные, так и  наркологические койки.</a:t>
            </a:r>
          </a:p>
          <a:p>
            <a:r>
              <a:rPr lang="ru-RU" sz="1500" dirty="0" smtClean="0"/>
              <a:t>Таким образом, наркологические организации в ф.30 в строке 43.3  показывают «койки для реабилитации наркологических больных», а в ф.37 табл.2700 гр. 5 – наркологические и реабилитационные койки, развернутые в отделениях медико-социальной реабилитации.</a:t>
            </a:r>
          </a:p>
          <a:p>
            <a:pPr>
              <a:lnSpc>
                <a:spcPct val="80000"/>
              </a:lnSpc>
            </a:pPr>
            <a:r>
              <a:rPr lang="ru-RU" altLang="ru-RU" sz="1500" b="1" dirty="0" err="1" smtClean="0"/>
              <a:t>Межформенная</a:t>
            </a:r>
            <a:r>
              <a:rPr lang="ru-RU" altLang="ru-RU" sz="1500" b="1" dirty="0" smtClean="0"/>
              <a:t> проверка числа реабилитационных коек</a:t>
            </a:r>
            <a:r>
              <a:rPr lang="ru-RU" altLang="ru-RU" sz="1500" dirty="0" smtClean="0"/>
              <a:t>: </a:t>
            </a:r>
          </a:p>
          <a:p>
            <a:pPr>
              <a:lnSpc>
                <a:spcPct val="80000"/>
              </a:lnSpc>
            </a:pPr>
            <a:r>
              <a:rPr lang="ru-RU" altLang="ru-RU" sz="1500" dirty="0" smtClean="0"/>
              <a:t>Ф. </a:t>
            </a:r>
            <a:r>
              <a:rPr lang="ru-RU" altLang="ru-RU" sz="1500" dirty="0"/>
              <a:t>№37 табл.2700 гр.5 сумма стр.1:3 </a:t>
            </a:r>
            <a:r>
              <a:rPr lang="ru-RU" altLang="ru-RU" sz="1500" dirty="0" smtClean="0"/>
              <a:t>&gt;=ф.№30 табл.3100 гр.3 стр</a:t>
            </a:r>
            <a:r>
              <a:rPr lang="ru-RU" altLang="ru-RU" sz="1500" dirty="0"/>
              <a:t>. 43.3 </a:t>
            </a:r>
            <a:endParaRPr lang="ru-RU" altLang="ru-RU" sz="1500" dirty="0" smtClean="0"/>
          </a:p>
          <a:p>
            <a:pPr>
              <a:lnSpc>
                <a:spcPct val="80000"/>
              </a:lnSpc>
            </a:pPr>
            <a:r>
              <a:rPr lang="ru-RU" sz="1500" dirty="0" smtClean="0">
                <a:solidFill>
                  <a:schemeClr val="tx2"/>
                </a:solidFill>
              </a:rPr>
              <a:t>Ф. №37 табл.2700 гр.5 сумма стр.1:3 </a:t>
            </a:r>
            <a:r>
              <a:rPr lang="en-US" sz="1500" dirty="0" smtClean="0">
                <a:solidFill>
                  <a:schemeClr val="tx2"/>
                </a:solidFill>
              </a:rPr>
              <a:t>&gt;</a:t>
            </a:r>
            <a:r>
              <a:rPr lang="ru-RU" sz="1500" dirty="0" smtClean="0">
                <a:solidFill>
                  <a:schemeClr val="tx2"/>
                </a:solidFill>
              </a:rPr>
              <a:t>= ф. №47 табл.1110 гр.3 стр.43.3</a:t>
            </a:r>
            <a:endParaRPr lang="ru-RU" sz="1500" dirty="0">
              <a:solidFill>
                <a:schemeClr val="tx2"/>
              </a:solidFill>
            </a:endParaRPr>
          </a:p>
        </p:txBody>
      </p:sp>
    </p:spTree>
    <p:extLst>
      <p:ext uri="{BB962C8B-B14F-4D97-AF65-F5344CB8AC3E}">
        <p14:creationId xmlns:p14="http://schemas.microsoft.com/office/powerpoint/2010/main" val="1655214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p:txBody>
          <a:bodyPr/>
          <a:lstStyle/>
          <a:p>
            <a:r>
              <a:rPr lang="ru-RU" dirty="0" err="1" smtClean="0"/>
              <a:t>Межформенные</a:t>
            </a:r>
            <a:r>
              <a:rPr lang="ru-RU" dirty="0" smtClean="0"/>
              <a:t> проверки</a:t>
            </a:r>
            <a:endParaRPr lang="ru-RU" dirty="0"/>
          </a:p>
        </p:txBody>
      </p:sp>
      <p:sp>
        <p:nvSpPr>
          <p:cNvPr id="6" name="Подзаголовок 5"/>
          <p:cNvSpPr>
            <a:spLocks noGrp="1"/>
          </p:cNvSpPr>
          <p:nvPr>
            <p:ph type="subTitle" idx="1"/>
          </p:nvPr>
        </p:nvSpPr>
        <p:spPr/>
        <p:txBody>
          <a:bodyPr/>
          <a:lstStyle/>
          <a:p>
            <a:r>
              <a:rPr lang="ru-RU" dirty="0" smtClean="0"/>
              <a:t>Формы ФСН №11 и №37</a:t>
            </a: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39</a:t>
            </a:fld>
            <a:endParaRPr lang="ru-RU"/>
          </a:p>
        </p:txBody>
      </p:sp>
    </p:spTree>
    <p:extLst>
      <p:ext uri="{BB962C8B-B14F-4D97-AF65-F5344CB8AC3E}">
        <p14:creationId xmlns:p14="http://schemas.microsoft.com/office/powerpoint/2010/main" val="361422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(4000) Обследование зарегистрированных пациентов на наличие </a:t>
            </a:r>
            <a:r>
              <a:rPr lang="ru-RU" sz="2800" dirty="0" err="1" smtClean="0"/>
              <a:t>гемоконтактных</a:t>
            </a:r>
            <a:r>
              <a:rPr lang="ru-RU" sz="2800" dirty="0" smtClean="0"/>
              <a:t> инфекций </a:t>
            </a:r>
            <a:endParaRPr lang="ru-RU" sz="28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85654463"/>
              </p:ext>
            </p:extLst>
          </p:nvPr>
        </p:nvGraphicFramePr>
        <p:xfrm>
          <a:off x="476545" y="1493784"/>
          <a:ext cx="8120248" cy="4770531"/>
        </p:xfrm>
        <a:graphic>
          <a:graphicData uri="http://schemas.openxmlformats.org/drawingml/2006/table">
            <a:tbl>
              <a:tblPr firstRow="1" bandRow="1">
                <a:tableStyleId>{21E4AEA4-8DFA-4A89-87EB-49C32662AFE0}</a:tableStyleId>
              </a:tblPr>
              <a:tblGrid>
                <a:gridCol w="2835315"/>
                <a:gridCol w="469399"/>
                <a:gridCol w="675075"/>
                <a:gridCol w="720080"/>
                <a:gridCol w="765085"/>
                <a:gridCol w="900100"/>
                <a:gridCol w="855095"/>
                <a:gridCol w="900099"/>
              </a:tblGrid>
              <a:tr h="441631">
                <a:tc rowSpan="3">
                  <a:txBody>
                    <a:bodyPr/>
                    <a:lstStyle/>
                    <a:p>
                      <a:pPr algn="ctr">
                        <a:spcAft>
                          <a:spcPts val="0"/>
                        </a:spcAft>
                      </a:pPr>
                      <a:r>
                        <a:rPr lang="ru-RU" sz="1400" dirty="0">
                          <a:effectLst/>
                        </a:rPr>
                        <a:t>Наименование</a:t>
                      </a:r>
                      <a:endParaRPr lang="ru-RU" sz="1400" dirty="0">
                        <a:effectLst/>
                        <a:latin typeface="Times New Roman"/>
                        <a:ea typeface="Times New Roman"/>
                      </a:endParaRPr>
                    </a:p>
                  </a:txBody>
                  <a:tcPr marL="68580" marR="68580" marT="0" marB="0" anchor="ctr"/>
                </a:tc>
                <a:tc rowSpan="3">
                  <a:txBody>
                    <a:bodyPr/>
                    <a:lstStyle/>
                    <a:p>
                      <a:pPr marL="71755" marR="71755">
                        <a:spcAft>
                          <a:spcPts val="0"/>
                        </a:spcAft>
                      </a:pPr>
                      <a:r>
                        <a:rPr lang="ru-RU" sz="1400" dirty="0">
                          <a:effectLst/>
                        </a:rPr>
                        <a:t>№ стр.</a:t>
                      </a:r>
                      <a:endParaRPr lang="ru-RU" sz="1400" dirty="0">
                        <a:effectLst/>
                        <a:latin typeface="Times New Roman"/>
                        <a:ea typeface="Times New Roman"/>
                      </a:endParaRPr>
                    </a:p>
                  </a:txBody>
                  <a:tcPr marL="68580" marR="68580" marT="0" marB="0" vert="vert270" anchor="ctr"/>
                </a:tc>
                <a:tc gridSpan="6">
                  <a:txBody>
                    <a:bodyPr/>
                    <a:lstStyle/>
                    <a:p>
                      <a:pPr algn="ctr">
                        <a:spcAft>
                          <a:spcPts val="0"/>
                        </a:spcAft>
                      </a:pPr>
                      <a:r>
                        <a:rPr lang="ru-RU" sz="1400" dirty="0">
                          <a:effectLst/>
                        </a:rPr>
                        <a:t>Из общего числа зарегистрированных пациентов  (табл. 1000) имеют позитивный статус:</a:t>
                      </a:r>
                      <a:endParaRPr lang="ru-RU" sz="14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41631">
                <a:tc vMerge="1">
                  <a:txBody>
                    <a:bodyPr/>
                    <a:lstStyle/>
                    <a:p>
                      <a:endParaRPr lang="ru-RU"/>
                    </a:p>
                  </a:txBody>
                  <a:tcPr/>
                </a:tc>
                <a:tc vMerge="1">
                  <a:txBody>
                    <a:bodyPr/>
                    <a:lstStyle/>
                    <a:p>
                      <a:endParaRPr lang="ru-RU"/>
                    </a:p>
                  </a:txBody>
                  <a:tcPr/>
                </a:tc>
                <a:tc gridSpan="2">
                  <a:txBody>
                    <a:bodyPr/>
                    <a:lstStyle/>
                    <a:p>
                      <a:pPr algn="ctr">
                        <a:spcAft>
                          <a:spcPts val="0"/>
                        </a:spcAft>
                      </a:pPr>
                      <a:r>
                        <a:rPr lang="ru-RU" sz="1400" dirty="0">
                          <a:effectLst/>
                        </a:rPr>
                        <a:t>по ВИЧ-инфекции</a:t>
                      </a:r>
                      <a:endParaRPr lang="ru-RU" sz="1400" dirty="0">
                        <a:effectLst/>
                        <a:latin typeface="Times New Roman"/>
                        <a:ea typeface="Times New Roman"/>
                      </a:endParaRPr>
                    </a:p>
                  </a:txBody>
                  <a:tcPr marL="68580" marR="68580" marT="0" marB="0" anchor="ctr"/>
                </a:tc>
                <a:tc hMerge="1">
                  <a:txBody>
                    <a:bodyPr/>
                    <a:lstStyle/>
                    <a:p>
                      <a:endParaRPr lang="ru-RU"/>
                    </a:p>
                  </a:txBody>
                  <a:tcPr/>
                </a:tc>
                <a:tc gridSpan="2">
                  <a:txBody>
                    <a:bodyPr/>
                    <a:lstStyle/>
                    <a:p>
                      <a:pPr algn="ctr">
                        <a:spcAft>
                          <a:spcPts val="0"/>
                        </a:spcAft>
                      </a:pPr>
                      <a:r>
                        <a:rPr lang="ru-RU" sz="1400" dirty="0">
                          <a:effectLst/>
                        </a:rPr>
                        <a:t>по гепатиту </a:t>
                      </a:r>
                      <a:r>
                        <a:rPr lang="en-US" sz="1400" dirty="0">
                          <a:effectLst/>
                        </a:rPr>
                        <a:t>C</a:t>
                      </a:r>
                      <a:endParaRPr lang="ru-RU" sz="1400" dirty="0">
                        <a:effectLst/>
                        <a:latin typeface="Times New Roman"/>
                        <a:ea typeface="Times New Roman"/>
                      </a:endParaRPr>
                    </a:p>
                  </a:txBody>
                  <a:tcPr marL="68580" marR="68580" marT="0" marB="0" anchor="ctr"/>
                </a:tc>
                <a:tc hMerge="1">
                  <a:txBody>
                    <a:bodyPr/>
                    <a:lstStyle/>
                    <a:p>
                      <a:endParaRPr lang="ru-RU"/>
                    </a:p>
                  </a:txBody>
                  <a:tcPr/>
                </a:tc>
                <a:tc gridSpan="2">
                  <a:txBody>
                    <a:bodyPr/>
                    <a:lstStyle/>
                    <a:p>
                      <a:pPr algn="ctr">
                        <a:spcAft>
                          <a:spcPts val="0"/>
                        </a:spcAft>
                      </a:pPr>
                      <a:r>
                        <a:rPr lang="ru-RU" sz="1400" dirty="0">
                          <a:effectLst/>
                        </a:rPr>
                        <a:t>по гепатиту  </a:t>
                      </a:r>
                      <a:r>
                        <a:rPr lang="en-US" sz="1400" dirty="0">
                          <a:effectLst/>
                        </a:rPr>
                        <a:t>B</a:t>
                      </a:r>
                      <a:endParaRPr lang="ru-RU" sz="1400" dirty="0">
                        <a:effectLst/>
                        <a:latin typeface="Times New Roman"/>
                        <a:ea typeface="Times New Roman"/>
                      </a:endParaRPr>
                    </a:p>
                  </a:txBody>
                  <a:tcPr marL="68580" marR="68580" marT="0" marB="0" anchor="ctr"/>
                </a:tc>
                <a:tc hMerge="1">
                  <a:txBody>
                    <a:bodyPr/>
                    <a:lstStyle/>
                    <a:p>
                      <a:endParaRPr lang="ru-RU"/>
                    </a:p>
                  </a:txBody>
                  <a:tcPr/>
                </a:tc>
              </a:tr>
              <a:tr h="1104078">
                <a:tc vMerge="1">
                  <a:txBody>
                    <a:bodyPr/>
                    <a:lstStyle/>
                    <a:p>
                      <a:endParaRPr lang="ru-RU"/>
                    </a:p>
                  </a:txBody>
                  <a:tcPr/>
                </a:tc>
                <a:tc vMerge="1">
                  <a:txBody>
                    <a:bodyPr/>
                    <a:lstStyle/>
                    <a:p>
                      <a:endParaRPr lang="ru-RU"/>
                    </a:p>
                  </a:txBody>
                  <a:tcPr/>
                </a:tc>
                <a:tc>
                  <a:txBody>
                    <a:bodyPr/>
                    <a:lstStyle/>
                    <a:p>
                      <a:pPr algn="ctr">
                        <a:spcAft>
                          <a:spcPts val="0"/>
                        </a:spcAft>
                      </a:pPr>
                      <a:r>
                        <a:rPr lang="ru-RU" sz="1400">
                          <a:effectLst/>
                        </a:rPr>
                        <a:t>всего </a:t>
                      </a:r>
                    </a:p>
                    <a:p>
                      <a:pPr algn="ctr">
                        <a:spcAft>
                          <a:spcPts val="0"/>
                        </a:spcAft>
                      </a:pPr>
                      <a:r>
                        <a:rPr lang="ru-RU" sz="1400">
                          <a:effectLst/>
                        </a:rPr>
                        <a:t>(из гр.4)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детей 15-17 лет</a:t>
                      </a:r>
                    </a:p>
                    <a:p>
                      <a:pPr algn="ctr">
                        <a:spcAft>
                          <a:spcPts val="0"/>
                        </a:spcAft>
                      </a:pPr>
                      <a:r>
                        <a:rPr lang="ru-RU" sz="1400">
                          <a:effectLst/>
                        </a:rPr>
                        <a:t>(из гр.7)</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всего </a:t>
                      </a:r>
                    </a:p>
                    <a:p>
                      <a:pPr algn="ctr">
                        <a:spcAft>
                          <a:spcPts val="0"/>
                        </a:spcAft>
                      </a:pPr>
                      <a:r>
                        <a:rPr lang="ru-RU" sz="1400">
                          <a:effectLst/>
                        </a:rPr>
                        <a:t>(из гр. 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детей 15-17 лет</a:t>
                      </a:r>
                    </a:p>
                    <a:p>
                      <a:pPr algn="ctr">
                        <a:spcAft>
                          <a:spcPts val="0"/>
                        </a:spcAft>
                      </a:pPr>
                      <a:r>
                        <a:rPr lang="ru-RU" sz="1400" dirty="0">
                          <a:effectLst/>
                        </a:rPr>
                        <a:t>(из гр.7)</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всего</a:t>
                      </a:r>
                    </a:p>
                    <a:p>
                      <a:pPr algn="ctr">
                        <a:spcAft>
                          <a:spcPts val="0"/>
                        </a:spcAft>
                      </a:pPr>
                      <a:r>
                        <a:rPr lang="ru-RU" sz="1400">
                          <a:effectLst/>
                        </a:rPr>
                        <a:t>(из гр.4)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детей 15-17 лет</a:t>
                      </a:r>
                    </a:p>
                    <a:p>
                      <a:pPr algn="ctr">
                        <a:spcAft>
                          <a:spcPts val="0"/>
                        </a:spcAft>
                      </a:pPr>
                      <a:r>
                        <a:rPr lang="ru-RU" sz="1400" dirty="0">
                          <a:effectLst/>
                        </a:rPr>
                        <a:t>(из гр.7)</a:t>
                      </a:r>
                      <a:endParaRPr lang="ru-RU" sz="1400" dirty="0">
                        <a:effectLst/>
                        <a:latin typeface="Times New Roman"/>
                        <a:ea typeface="Times New Roman"/>
                      </a:endParaRPr>
                    </a:p>
                  </a:txBody>
                  <a:tcPr marL="68580" marR="68580" marT="0" marB="0" anchor="ctr"/>
                </a:tc>
              </a:tr>
              <a:tr h="423531">
                <a:tc>
                  <a:txBody>
                    <a:bodyPr/>
                    <a:lstStyle/>
                    <a:p>
                      <a:pPr algn="ctr">
                        <a:spcAft>
                          <a:spcPts val="0"/>
                        </a:spcAft>
                      </a:pPr>
                      <a:r>
                        <a:rPr lang="ru-RU" sz="1400" dirty="0">
                          <a:effectLst/>
                        </a:rPr>
                        <a:t>1</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2</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3</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4</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5</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6</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7</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8</a:t>
                      </a:r>
                      <a:endParaRPr lang="ru-RU" sz="1400" dirty="0">
                        <a:effectLst/>
                        <a:latin typeface="Times New Roman"/>
                        <a:ea typeface="Times New Roman"/>
                      </a:endParaRPr>
                    </a:p>
                  </a:txBody>
                  <a:tcPr marL="68580" marR="68580" marT="0" marB="0" anchor="ctr"/>
                </a:tc>
              </a:tr>
              <a:tr h="883262">
                <a:tc>
                  <a:txBody>
                    <a:bodyPr/>
                    <a:lstStyle/>
                    <a:p>
                      <a:pPr>
                        <a:spcAft>
                          <a:spcPts val="0"/>
                        </a:spcAft>
                      </a:pPr>
                      <a:r>
                        <a:rPr lang="ru-RU" sz="1400" dirty="0">
                          <a:effectLst/>
                        </a:rPr>
                        <a:t>Синдром зависимости от наркотических веществ – наркомания (из стр. 08 табл. 1000)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01</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741143">
                <a:tc>
                  <a:txBody>
                    <a:bodyPr/>
                    <a:lstStyle/>
                    <a:p>
                      <a:pPr>
                        <a:spcAft>
                          <a:spcPts val="0"/>
                        </a:spcAft>
                      </a:pPr>
                      <a:r>
                        <a:rPr lang="ru-RU" sz="1400">
                          <a:effectLst/>
                        </a:rPr>
                        <a:t>Употребление наркотиков с вредными последствиями</a:t>
                      </a:r>
                    </a:p>
                    <a:p>
                      <a:pPr>
                        <a:spcAft>
                          <a:spcPts val="0"/>
                        </a:spcAft>
                      </a:pPr>
                      <a:r>
                        <a:rPr lang="ru-RU" sz="1400">
                          <a:effectLst/>
                        </a:rPr>
                        <a:t>(из стр. 16 табл. 1000)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735255">
                <a:tc>
                  <a:txBody>
                    <a:bodyPr/>
                    <a:lstStyle/>
                    <a:p>
                      <a:pPr>
                        <a:spcAft>
                          <a:spcPts val="0"/>
                        </a:spcAft>
                      </a:pPr>
                      <a:r>
                        <a:rPr lang="ru-RU" sz="1400">
                          <a:effectLst/>
                        </a:rPr>
                        <a:t>Потребители инъекционных наркотиков </a:t>
                      </a:r>
                      <a:br>
                        <a:rPr lang="ru-RU" sz="1400">
                          <a:effectLst/>
                        </a:rPr>
                      </a:br>
                      <a:r>
                        <a:rPr lang="ru-RU" sz="1400">
                          <a:effectLst/>
                        </a:rPr>
                        <a:t>(из стр. 01, 02 табл. 4000)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03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bl>
          </a:graphicData>
        </a:graphic>
      </p:graphicFrame>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4</a:t>
            </a:fld>
            <a:endParaRPr lang="ru-RU"/>
          </a:p>
        </p:txBody>
      </p:sp>
    </p:spTree>
    <p:extLst>
      <p:ext uri="{BB962C8B-B14F-4D97-AF65-F5344CB8AC3E}">
        <p14:creationId xmlns:p14="http://schemas.microsoft.com/office/powerpoint/2010/main" val="1836867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937C4804-59BB-42A6-8C8F-B55C3E0726D5}" type="slidenum">
              <a:rPr lang="ru-RU" altLang="ru-RU" sz="1400" smtClean="0"/>
              <a:pPr eaLnBrk="1" hangingPunct="1"/>
              <a:t>40</a:t>
            </a:fld>
            <a:endParaRPr lang="ru-RU" altLang="ru-RU" sz="1400" smtClean="0"/>
          </a:p>
        </p:txBody>
      </p:sp>
      <p:sp>
        <p:nvSpPr>
          <p:cNvPr id="22531" name="Rectangle 2"/>
          <p:cNvSpPr>
            <a:spLocks noGrp="1" noChangeArrowheads="1"/>
          </p:cNvSpPr>
          <p:nvPr>
            <p:ph type="title"/>
          </p:nvPr>
        </p:nvSpPr>
        <p:spPr/>
        <p:txBody>
          <a:bodyPr/>
          <a:lstStyle/>
          <a:p>
            <a:r>
              <a:rPr lang="ru-RU" altLang="ru-RU" sz="2800" b="1" dirty="0" err="1" smtClean="0"/>
              <a:t>Межформенная</a:t>
            </a:r>
            <a:r>
              <a:rPr lang="ru-RU" altLang="ru-RU" sz="2800" b="1" dirty="0" smtClean="0"/>
              <a:t> проверка формы №11 и формы №12</a:t>
            </a:r>
            <a:endParaRPr lang="ru-RU" altLang="ru-RU" sz="2800" dirty="0" smtClean="0">
              <a:solidFill>
                <a:srgbClr val="FF0000"/>
              </a:solidFill>
            </a:endParaRPr>
          </a:p>
        </p:txBody>
      </p:sp>
      <p:sp>
        <p:nvSpPr>
          <p:cNvPr id="22532" name="Rectangle 3"/>
          <p:cNvSpPr>
            <a:spLocks noGrp="1" noChangeArrowheads="1"/>
          </p:cNvSpPr>
          <p:nvPr>
            <p:ph type="body" idx="1"/>
          </p:nvPr>
        </p:nvSpPr>
        <p:spPr/>
        <p:txBody>
          <a:bodyPr/>
          <a:lstStyle/>
          <a:p>
            <a:pPr>
              <a:lnSpc>
                <a:spcPct val="90000"/>
              </a:lnSpc>
            </a:pPr>
            <a:r>
              <a:rPr lang="ru-RU" altLang="ru-RU" sz="2400" smtClean="0"/>
              <a:t>Число зарегистрированных больных в ф.№11 (табл. 1000 строка 01 графа 4) равно числу зарегистрированных больных в  ф. №12 (сумма строк 6.1  по  таблицам 1000, 2000 и 3000 по графам  4).</a:t>
            </a:r>
          </a:p>
          <a:p>
            <a:pPr>
              <a:lnSpc>
                <a:spcPct val="90000"/>
              </a:lnSpc>
            </a:pPr>
            <a:r>
              <a:rPr lang="ru-RU" altLang="ru-RU" sz="2400" smtClean="0"/>
              <a:t>Число больных с диагнозом, установленным впервые в жизни  в ф.№11 (табл. 2000 строка 01 графа 4) равно аналогичному числу в ф. №12 (сумма строк 6.1  по  таблицам 1000 графа 5, 2000 графа 6 и 3000 графа  5).</a:t>
            </a:r>
          </a:p>
          <a:p>
            <a:pPr>
              <a:lnSpc>
                <a:spcPct val="90000"/>
              </a:lnSpc>
            </a:pPr>
            <a:endParaRPr lang="ru-RU" altLang="ru-RU" sz="2400" smtClean="0"/>
          </a:p>
        </p:txBody>
      </p:sp>
    </p:spTree>
    <p:extLst>
      <p:ext uri="{BB962C8B-B14F-4D97-AF65-F5344CB8AC3E}">
        <p14:creationId xmlns:p14="http://schemas.microsoft.com/office/powerpoint/2010/main" val="122837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4AB713FE-39C2-4DF6-816A-9F1984D9A7D1}" type="slidenum">
              <a:rPr lang="ru-RU" altLang="ru-RU" sz="1400" smtClean="0"/>
              <a:pPr eaLnBrk="1" hangingPunct="1"/>
              <a:t>41</a:t>
            </a:fld>
            <a:endParaRPr lang="ru-RU" altLang="ru-RU" sz="1400" smtClean="0"/>
          </a:p>
        </p:txBody>
      </p:sp>
      <p:sp>
        <p:nvSpPr>
          <p:cNvPr id="24579" name="Rectangle 2"/>
          <p:cNvSpPr>
            <a:spLocks noGrp="1" noChangeArrowheads="1"/>
          </p:cNvSpPr>
          <p:nvPr>
            <p:ph type="title"/>
          </p:nvPr>
        </p:nvSpPr>
        <p:spPr/>
        <p:txBody>
          <a:bodyPr/>
          <a:lstStyle/>
          <a:p>
            <a:pPr>
              <a:lnSpc>
                <a:spcPct val="80000"/>
              </a:lnSpc>
            </a:pPr>
            <a:r>
              <a:rPr lang="ru-RU" altLang="ru-RU" sz="2400" b="1" smtClean="0"/>
              <a:t>Межформенная проверка числа больных, состоящих  на конец года под диспансерным наблюдением (ф. №37 и ф.№12)</a:t>
            </a:r>
          </a:p>
        </p:txBody>
      </p:sp>
      <p:sp>
        <p:nvSpPr>
          <p:cNvPr id="24580" name="Rectangle 3"/>
          <p:cNvSpPr>
            <a:spLocks noGrp="1" noChangeArrowheads="1"/>
          </p:cNvSpPr>
          <p:nvPr>
            <p:ph type="body" idx="1"/>
          </p:nvPr>
        </p:nvSpPr>
        <p:spPr/>
        <p:txBody>
          <a:bodyPr/>
          <a:lstStyle/>
          <a:p>
            <a:pPr>
              <a:lnSpc>
                <a:spcPct val="80000"/>
              </a:lnSpc>
            </a:pPr>
            <a:r>
              <a:rPr lang="ru-RU" altLang="ru-RU" sz="1800" b="1" dirty="0" smtClean="0"/>
              <a:t>Под диспансерным наблюдением </a:t>
            </a:r>
            <a:r>
              <a:rPr lang="ru-RU" altLang="ru-RU" sz="1800" dirty="0" smtClean="0"/>
              <a:t>состоят только пациенты, страдающие синдромом зависимости от психоактивных веществ, т.е. это больные алкоголизмом, включая алкогольные психозы, наркоманией и токсикоманией. Категории пациентов не страдающие синдромом зависимости (т.е. лица, употребляющие наркотики с вредными последствиями) не подлежат диспансерному наблюдению. </a:t>
            </a:r>
          </a:p>
          <a:p>
            <a:pPr>
              <a:lnSpc>
                <a:spcPct val="80000"/>
              </a:lnSpc>
            </a:pPr>
            <a:endParaRPr lang="ru-RU" altLang="ru-RU" sz="1800" b="1" dirty="0" smtClean="0"/>
          </a:p>
          <a:p>
            <a:pPr>
              <a:lnSpc>
                <a:spcPct val="80000"/>
              </a:lnSpc>
            </a:pPr>
            <a:r>
              <a:rPr lang="ru-RU" altLang="ru-RU" sz="1800" b="1" dirty="0" smtClean="0"/>
              <a:t>Алгоритм </a:t>
            </a:r>
            <a:r>
              <a:rPr lang="ru-RU" altLang="ru-RU" sz="1800" b="1" dirty="0" err="1" smtClean="0"/>
              <a:t>межформенной</a:t>
            </a:r>
            <a:r>
              <a:rPr lang="ru-RU" altLang="ru-RU" sz="1800" b="1" dirty="0" smtClean="0"/>
              <a:t> проверки</a:t>
            </a:r>
            <a:r>
              <a:rPr lang="ru-RU" altLang="ru-RU" sz="1800" dirty="0" smtClean="0"/>
              <a:t>: ф. №37 таблица 2100 сумма строк 01,02,06,07 по графе 8 равна ф.№12 таблица 1000 строка 6.1 графа 6 + таблица 2000 строка 6.1 графа 8 + таблица 3000 строка 6.1 графа 6. Аналогичная проверка должна проводиться отдельно по детям 0-14 лет и 15-17 лет.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D2775841-6E8A-4099-A7F4-CC95752C0299}" type="slidenum">
              <a:rPr lang="ru-RU" altLang="ru-RU" sz="1400" smtClean="0"/>
              <a:pPr eaLnBrk="1" hangingPunct="1"/>
              <a:t>42</a:t>
            </a:fld>
            <a:endParaRPr lang="ru-RU" altLang="ru-RU" sz="1400" smtClean="0"/>
          </a:p>
        </p:txBody>
      </p:sp>
      <p:sp>
        <p:nvSpPr>
          <p:cNvPr id="33795" name="Rectangle 2"/>
          <p:cNvSpPr>
            <a:spLocks noGrp="1" noChangeArrowheads="1"/>
          </p:cNvSpPr>
          <p:nvPr>
            <p:ph type="title"/>
          </p:nvPr>
        </p:nvSpPr>
        <p:spPr/>
        <p:txBody>
          <a:bodyPr/>
          <a:lstStyle/>
          <a:p>
            <a:r>
              <a:rPr lang="ru-RU" altLang="ru-RU" sz="2800" dirty="0" err="1" smtClean="0"/>
              <a:t>Межформенная</a:t>
            </a:r>
            <a:r>
              <a:rPr lang="ru-RU" altLang="ru-RU" sz="2800" dirty="0" smtClean="0"/>
              <a:t> проверка занятых должностей специалистов и посещений к ним </a:t>
            </a:r>
            <a:r>
              <a:rPr lang="ru-RU" altLang="ru-RU" sz="2000" dirty="0" smtClean="0"/>
              <a:t>(ф.№37 и ф.30)</a:t>
            </a:r>
            <a:endParaRPr lang="ru-RU" altLang="ru-RU" sz="3800" dirty="0" smtClean="0"/>
          </a:p>
        </p:txBody>
      </p:sp>
      <p:sp>
        <p:nvSpPr>
          <p:cNvPr id="33796" name="Rectangle 3"/>
          <p:cNvSpPr>
            <a:spLocks noGrp="1" noChangeArrowheads="1"/>
          </p:cNvSpPr>
          <p:nvPr>
            <p:ph type="body" idx="1"/>
          </p:nvPr>
        </p:nvSpPr>
        <p:spPr/>
        <p:txBody>
          <a:bodyPr/>
          <a:lstStyle/>
          <a:p>
            <a:pPr>
              <a:lnSpc>
                <a:spcPct val="80000"/>
              </a:lnSpc>
            </a:pPr>
            <a:r>
              <a:rPr lang="ru-RU" altLang="ru-RU" sz="1600" b="1" dirty="0" smtClean="0"/>
              <a:t>В форме №30</a:t>
            </a:r>
            <a:r>
              <a:rPr lang="ru-RU" altLang="ru-RU" sz="1600" dirty="0" smtClean="0"/>
              <a:t> «Сведения об учреждении здравоохранения» в таблице 1100 «Штаты учреждения на конец отчетного года» в строке 63 графе 6 показываются все занятые должности психиатров-наркологов на амбулаторном приеме, включая специалистов, работающих, работающих в дневных стационарах, кабинетах экспертизы и т.п. </a:t>
            </a:r>
          </a:p>
          <a:p>
            <a:pPr>
              <a:lnSpc>
                <a:spcPct val="80000"/>
              </a:lnSpc>
            </a:pPr>
            <a:r>
              <a:rPr lang="ru-RU" altLang="ru-RU" sz="1600" b="1" dirty="0" smtClean="0"/>
              <a:t>В форме №37</a:t>
            </a:r>
            <a:r>
              <a:rPr lang="ru-RU" altLang="ru-RU" sz="1600" dirty="0" smtClean="0"/>
              <a:t> в таблице 2200 в строках 01 и 02 по графе 3 показываются сведения о числе занятых должностей психиатров-наркологов, оказывающих амбулаторную наркологическую помощь больным по территориальному принципу, включая районных наркологов. </a:t>
            </a:r>
          </a:p>
          <a:p>
            <a:pPr>
              <a:lnSpc>
                <a:spcPct val="80000"/>
              </a:lnSpc>
            </a:pPr>
            <a:r>
              <a:rPr lang="ru-RU" altLang="ru-RU" sz="1600" b="1" dirty="0" smtClean="0"/>
              <a:t>Отсюда вытекает алгоритм </a:t>
            </a:r>
            <a:r>
              <a:rPr lang="ru-RU" altLang="ru-RU" sz="1600" b="1" dirty="0" err="1" smtClean="0"/>
              <a:t>межформенной</a:t>
            </a:r>
            <a:r>
              <a:rPr lang="ru-RU" altLang="ru-RU" sz="1600" b="1" dirty="0" smtClean="0"/>
              <a:t> проверки:</a:t>
            </a:r>
            <a:r>
              <a:rPr lang="ru-RU" altLang="ru-RU" sz="1600" dirty="0" smtClean="0"/>
              <a:t> ф.№30 таблица 1100 строка 68 графа 6 больше или равно  ф.№37 таблица 2200 сумме строк 01 и 02 по графе 3.</a:t>
            </a:r>
          </a:p>
          <a:p>
            <a:pPr>
              <a:lnSpc>
                <a:spcPct val="80000"/>
              </a:lnSpc>
            </a:pPr>
            <a:r>
              <a:rPr lang="ru-RU" altLang="ru-RU" sz="1600" b="1" dirty="0" smtClean="0"/>
              <a:t>На уровне специализированного ЛПУ подобная</a:t>
            </a:r>
            <a:r>
              <a:rPr lang="ru-RU" altLang="ru-RU" sz="1600" dirty="0" smtClean="0"/>
              <a:t> проверка должна проводиться  в отношении </a:t>
            </a:r>
            <a:r>
              <a:rPr lang="ru-RU" altLang="ru-RU" sz="1600" b="1" dirty="0" smtClean="0"/>
              <a:t>психотерапевтов, психологов, специалистов по социальной работе и социальных работников.</a:t>
            </a:r>
            <a:r>
              <a:rPr lang="ru-RU" altLang="ru-RU" sz="1600" dirty="0" smtClean="0"/>
              <a:t> </a:t>
            </a:r>
          </a:p>
          <a:p>
            <a:pPr>
              <a:lnSpc>
                <a:spcPct val="80000"/>
              </a:lnSpc>
            </a:pPr>
            <a:r>
              <a:rPr lang="ru-RU" altLang="ru-RU" sz="1600" b="1" dirty="0" smtClean="0"/>
              <a:t>Аналогичные проверки необходимо проводить и по посещениям.</a:t>
            </a:r>
            <a:r>
              <a:rPr lang="ru-RU" altLang="ru-RU" sz="1600" dirty="0" smtClean="0"/>
              <a:t> Алгоритм проверки общего числа посещений: ф.№30 таблица 2100 строка 68 графа 3 больше или равно  ф.№37 таблица 2200 сумма строк 01 и 02 по графе 4. По схожему алгоритму можно проводить проверку числа посещений по поводу заболевания.</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827F5589-A356-429B-9889-D473B7D41CF7}" type="slidenum">
              <a:rPr lang="ru-RU" altLang="ru-RU" sz="1400" smtClean="0"/>
              <a:pPr eaLnBrk="1" hangingPunct="1"/>
              <a:t>43</a:t>
            </a:fld>
            <a:endParaRPr lang="ru-RU" altLang="ru-RU" sz="1400" smtClean="0"/>
          </a:p>
        </p:txBody>
      </p:sp>
      <p:sp>
        <p:nvSpPr>
          <p:cNvPr id="34819" name="Rectangle 2"/>
          <p:cNvSpPr>
            <a:spLocks noGrp="1" noChangeArrowheads="1"/>
          </p:cNvSpPr>
          <p:nvPr>
            <p:ph type="title"/>
          </p:nvPr>
        </p:nvSpPr>
        <p:spPr/>
        <p:txBody>
          <a:bodyPr/>
          <a:lstStyle/>
          <a:p>
            <a:r>
              <a:rPr lang="ru-RU" altLang="ru-RU" sz="2800" dirty="0" smtClean="0"/>
              <a:t>Раздел </a:t>
            </a:r>
            <a:r>
              <a:rPr lang="en-US" altLang="ru-RU" sz="2800" dirty="0" smtClean="0"/>
              <a:t>III</a:t>
            </a:r>
            <a:r>
              <a:rPr lang="ru-RU" altLang="ru-RU" sz="2800" dirty="0" smtClean="0"/>
              <a:t>. Состав больных в стационаре</a:t>
            </a:r>
          </a:p>
        </p:txBody>
      </p:sp>
      <p:sp>
        <p:nvSpPr>
          <p:cNvPr id="34820" name="Rectangle 3"/>
          <p:cNvSpPr>
            <a:spLocks noGrp="1" noChangeArrowheads="1"/>
          </p:cNvSpPr>
          <p:nvPr>
            <p:ph type="body" idx="1"/>
          </p:nvPr>
        </p:nvSpPr>
        <p:spPr/>
        <p:txBody>
          <a:bodyPr/>
          <a:lstStyle/>
          <a:p>
            <a:pPr>
              <a:lnSpc>
                <a:spcPct val="80000"/>
              </a:lnSpc>
            </a:pPr>
            <a:r>
              <a:rPr lang="ru-RU" altLang="ru-RU" sz="1600" b="1" dirty="0" smtClean="0"/>
              <a:t>В таблицу с кодом 2300</a:t>
            </a:r>
            <a:r>
              <a:rPr lang="ru-RU" altLang="ru-RU" sz="1600" dirty="0" smtClean="0"/>
              <a:t> включены сведения о потребителях инъекционных наркотиков (строка 23)</a:t>
            </a:r>
          </a:p>
          <a:p>
            <a:pPr>
              <a:lnSpc>
                <a:spcPct val="80000"/>
              </a:lnSpc>
            </a:pPr>
            <a:r>
              <a:rPr lang="ru-RU" altLang="ru-RU" sz="1600" b="1" dirty="0" smtClean="0"/>
              <a:t>Алгоритм </a:t>
            </a:r>
            <a:r>
              <a:rPr lang="ru-RU" altLang="ru-RU" sz="1600" b="1" dirty="0" err="1" smtClean="0"/>
              <a:t>внутритабличной</a:t>
            </a:r>
            <a:r>
              <a:rPr lang="ru-RU" altLang="ru-RU" sz="1600" b="1" dirty="0" smtClean="0"/>
              <a:t> проверки следующий</a:t>
            </a:r>
            <a:r>
              <a:rPr lang="ru-RU" altLang="ru-RU" sz="1600" dirty="0" smtClean="0"/>
              <a:t>: числа, приводимые в строке  23, должны быть меньше суммы чисел в строках 06,08 и 16 по всем графам. </a:t>
            </a:r>
          </a:p>
          <a:p>
            <a:pPr>
              <a:lnSpc>
                <a:spcPct val="80000"/>
              </a:lnSpc>
            </a:pPr>
            <a:r>
              <a:rPr lang="ru-RU" altLang="ru-RU" sz="1600" dirty="0" smtClean="0"/>
              <a:t>Следует отметить, что употребление наркотиков инъекционным способом – это не диагноз, а способ употребления ПАВ. Поэтому заполнение строки 23 имеет особенности. При составлении отчета следует иметь ввиду, что потребители инъекционных наркотиков при снижении доступности наркотика, употребляемого ими инъекционным способом, могут переходить на другие </a:t>
            </a:r>
            <a:r>
              <a:rPr lang="ru-RU" altLang="ru-RU" sz="1600" dirty="0" err="1" smtClean="0"/>
              <a:t>психоактивные</a:t>
            </a:r>
            <a:r>
              <a:rPr lang="ru-RU" altLang="ru-RU" sz="1600" dirty="0" smtClean="0"/>
              <a:t> вещества, как правило, на алкоголь. В результате этого возможно развитие алкогольного делирия, в таблице 2300 такой больной будет показан как больной АП в строке 01. В таком случае, если пациент подтверждает употребление наркотиков инъекционным способом в течение последнего года перед госпитализацией, он также должен быть показан в строке 23. </a:t>
            </a:r>
          </a:p>
          <a:p>
            <a:pPr>
              <a:lnSpc>
                <a:spcPct val="80000"/>
              </a:lnSpc>
            </a:pPr>
            <a:r>
              <a:rPr lang="ru-RU" altLang="ru-RU" sz="1600" dirty="0" smtClean="0"/>
              <a:t>Дополнительно следует отметить, что потребители инъекционных наркотиков, госпитализированные на психиатрические койки с основным диагнозом психического расстройства, как шизофрения, психопатия и т.п. (коды по МКБ-10 F00-F09, F20-F99) и сопутствующим диагнозом «наркомания» (коды по МКБ-10 F11-F19) в строки 22-23 таблица 2300 ф.№37 </a:t>
            </a:r>
            <a:r>
              <a:rPr lang="ru-RU" altLang="ru-RU" sz="1600" b="1" dirty="0" smtClean="0"/>
              <a:t>не включаются.</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CDF3C4A6-6360-4B2B-997D-B14250BB2176}" type="slidenum">
              <a:rPr lang="ru-RU" altLang="ru-RU" sz="1400" smtClean="0"/>
              <a:pPr eaLnBrk="1" hangingPunct="1"/>
              <a:t>44</a:t>
            </a:fld>
            <a:endParaRPr lang="ru-RU" altLang="ru-RU" sz="1400" smtClean="0"/>
          </a:p>
        </p:txBody>
      </p:sp>
      <p:sp>
        <p:nvSpPr>
          <p:cNvPr id="35843" name="Rectangle 2"/>
          <p:cNvSpPr>
            <a:spLocks noGrp="1" noChangeArrowheads="1"/>
          </p:cNvSpPr>
          <p:nvPr>
            <p:ph type="title"/>
          </p:nvPr>
        </p:nvSpPr>
        <p:spPr/>
        <p:txBody>
          <a:bodyPr/>
          <a:lstStyle/>
          <a:p>
            <a:pPr>
              <a:lnSpc>
                <a:spcPct val="80000"/>
              </a:lnSpc>
            </a:pPr>
            <a:r>
              <a:rPr lang="ru-RU" altLang="ru-RU" sz="2800" dirty="0" smtClean="0"/>
              <a:t>Раздел </a:t>
            </a:r>
            <a:r>
              <a:rPr lang="en-US" altLang="ru-RU" sz="2800" dirty="0" smtClean="0"/>
              <a:t>III</a:t>
            </a:r>
            <a:r>
              <a:rPr lang="ru-RU" altLang="ru-RU" sz="2800" dirty="0" smtClean="0"/>
              <a:t>. Состав больных в стационаре (</a:t>
            </a:r>
            <a:r>
              <a:rPr lang="ru-RU" altLang="ru-RU" sz="2400" dirty="0" err="1" smtClean="0"/>
              <a:t>Межформенная</a:t>
            </a:r>
            <a:r>
              <a:rPr lang="ru-RU" altLang="ru-RU" sz="2400" dirty="0" smtClean="0"/>
              <a:t> проверка таблицы 2300)</a:t>
            </a:r>
          </a:p>
        </p:txBody>
      </p:sp>
      <p:sp>
        <p:nvSpPr>
          <p:cNvPr id="35844" name="Rectangle 3"/>
          <p:cNvSpPr>
            <a:spLocks noGrp="1" noChangeArrowheads="1"/>
          </p:cNvSpPr>
          <p:nvPr>
            <p:ph type="body" idx="1"/>
          </p:nvPr>
        </p:nvSpPr>
        <p:spPr>
          <a:xfrm>
            <a:off x="457200" y="1313766"/>
            <a:ext cx="8229600" cy="4812398"/>
          </a:xfrm>
        </p:spPr>
        <p:txBody>
          <a:bodyPr/>
          <a:lstStyle/>
          <a:p>
            <a:pPr>
              <a:lnSpc>
                <a:spcPct val="80000"/>
              </a:lnSpc>
            </a:pPr>
            <a:r>
              <a:rPr lang="ru-RU" altLang="ru-RU" sz="1400" dirty="0" smtClean="0"/>
              <a:t>1. </a:t>
            </a:r>
            <a:r>
              <a:rPr lang="ru-RU" altLang="ru-RU" sz="1400" b="1" dirty="0" smtClean="0"/>
              <a:t>Ф.№37-ф.№14.Число</a:t>
            </a:r>
            <a:r>
              <a:rPr lang="ru-RU" altLang="ru-RU" sz="1400" dirty="0" smtClean="0"/>
              <a:t> выбывших наркологических больных ф.№37  должно координироваться с числом выписанных в ф.14 («Сведения о деятельности стационара»). При проверке этих показателей следует иметь в виду, что в ф. №37 показываются все выбывшие больные, включая умерших и переведенных в другие стационары, а в ф. 14 – выписанные показываются без умерших и переведенных. </a:t>
            </a:r>
          </a:p>
          <a:p>
            <a:pPr>
              <a:lnSpc>
                <a:spcPct val="80000"/>
              </a:lnSpc>
            </a:pPr>
            <a:r>
              <a:rPr lang="ru-RU" altLang="ru-RU" sz="1400" b="1" dirty="0" smtClean="0"/>
              <a:t>Алгоритм </a:t>
            </a:r>
            <a:r>
              <a:rPr lang="ru-RU" altLang="ru-RU" sz="1400" b="1" dirty="0" err="1" smtClean="0"/>
              <a:t>межформенной</a:t>
            </a:r>
            <a:r>
              <a:rPr lang="ru-RU" altLang="ru-RU" sz="1400" b="1" dirty="0" smtClean="0"/>
              <a:t> проверки для самостоятельного наркологического учреждения: </a:t>
            </a:r>
            <a:r>
              <a:rPr lang="ru-RU" altLang="ru-RU" sz="1400" dirty="0" smtClean="0"/>
              <a:t>ф.№37 таблица 2300 число выбывших (строка 18 графа 10) = ф.№14 число выписанных больных (табл.2000 строка 6.1 сумма граф 4,18) + число умерших больных (табл.2000 строка 6.1 сумма граф 8,23) + число переведенных в другие стационары (табл.2100 строка 1).</a:t>
            </a:r>
          </a:p>
          <a:p>
            <a:pPr>
              <a:lnSpc>
                <a:spcPct val="80000"/>
              </a:lnSpc>
            </a:pPr>
            <a:r>
              <a:rPr lang="ru-RU" altLang="ru-RU" sz="1400" b="1" dirty="0" err="1" smtClean="0"/>
              <a:t>Межформенная</a:t>
            </a:r>
            <a:r>
              <a:rPr lang="ru-RU" altLang="ru-RU" sz="1400" b="1" dirty="0" smtClean="0"/>
              <a:t> проверка на уровне свода.</a:t>
            </a:r>
            <a:r>
              <a:rPr lang="ru-RU" altLang="ru-RU" sz="1400" dirty="0" smtClean="0"/>
              <a:t> Поскольку пациенты с наркологическими расстройствами могут госпитализироваться на терапевтические токсикологические и иные койки многопрофильных стационаров, допускается различное соотношение показателей, за исключением равенства. </a:t>
            </a:r>
            <a:r>
              <a:rPr lang="ru-RU" altLang="ru-RU" sz="1400" dirty="0" smtClean="0">
                <a:solidFill>
                  <a:srgbClr val="C00000"/>
                </a:solidFill>
              </a:rPr>
              <a:t>Равенство, заложенное в УК ЦНИИОИЗ – условное, дается для сравнения и анализа.</a:t>
            </a:r>
          </a:p>
          <a:p>
            <a:pPr>
              <a:lnSpc>
                <a:spcPct val="80000"/>
              </a:lnSpc>
            </a:pPr>
            <a:r>
              <a:rPr lang="ru-RU" altLang="ru-RU" sz="1400" dirty="0" smtClean="0"/>
              <a:t>2. </a:t>
            </a:r>
            <a:r>
              <a:rPr lang="ru-RU" altLang="ru-RU" sz="1400" b="1" dirty="0" smtClean="0"/>
              <a:t>Ф.№37-ф.№47.</a:t>
            </a:r>
            <a:r>
              <a:rPr lang="ru-RU" altLang="ru-RU" sz="1400" dirty="0" smtClean="0"/>
              <a:t> В соответствии с инструкцией к ф. 36 психиатрические больницы и отделения, если они в течение года оказывали помощь больным наркологическими расстройствами, должны заполнять ф. №37, и в том числе и таблицу 2300. Таким образом,  сводная по территории форма №37 включает больных наркологическими расстройствами, госпитализированных </a:t>
            </a:r>
            <a:r>
              <a:rPr lang="ru-RU" altLang="ru-RU" sz="1400" b="1" dirty="0" smtClean="0"/>
              <a:t>и на наркологические, и на психиатрические койки</a:t>
            </a:r>
            <a:r>
              <a:rPr lang="ru-RU" altLang="ru-RU" sz="1400" dirty="0" smtClean="0"/>
              <a:t>. Если мы сравним этот показатель в ф. №37 с показателем госпитализации на наркологические койки раздела 7 «Коечный фонд и его использование» ф. №47 (таблице 1110 строка 21 графа 06), то окажется, что в ф. №37 показатель больше – за счет больных,  госпитализированных на психиатрические койки. </a:t>
            </a:r>
          </a:p>
          <a:p>
            <a:pPr>
              <a:lnSpc>
                <a:spcPct val="80000"/>
              </a:lnSpc>
            </a:pPr>
            <a:r>
              <a:rPr lang="ru-RU" altLang="ru-RU" sz="1400" b="1" dirty="0" smtClean="0"/>
              <a:t>Алгоритм </a:t>
            </a:r>
            <a:r>
              <a:rPr lang="ru-RU" altLang="ru-RU" sz="1400" b="1" dirty="0" err="1" smtClean="0"/>
              <a:t>межформенной</a:t>
            </a:r>
            <a:r>
              <a:rPr lang="ru-RU" altLang="ru-RU" sz="1400" b="1" dirty="0" smtClean="0"/>
              <a:t> проверки на уровне свода по территории:</a:t>
            </a:r>
            <a:r>
              <a:rPr lang="ru-RU" altLang="ru-RU" sz="1400" dirty="0" smtClean="0"/>
              <a:t> число больных  в ф.№37 табл. 2300 сумма строк 18 и 22 по графе 4 больше числа госпитализированных в ф. №47 табл. 1110 строка 21 графа 06.</a:t>
            </a:r>
          </a:p>
          <a:p>
            <a:pPr>
              <a:lnSpc>
                <a:spcPct val="80000"/>
              </a:lnSpc>
            </a:pPr>
            <a:endParaRPr lang="ru-RU" altLang="ru-RU" sz="1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FBCB1B9B-A011-4555-B0D1-9B8FAE7A4FBE}" type="slidenum">
              <a:rPr lang="ru-RU" altLang="ru-RU" sz="1400" smtClean="0"/>
              <a:pPr eaLnBrk="1" hangingPunct="1"/>
              <a:t>45</a:t>
            </a:fld>
            <a:endParaRPr lang="ru-RU" altLang="ru-RU" sz="1400" smtClean="0"/>
          </a:p>
        </p:txBody>
      </p:sp>
      <p:sp>
        <p:nvSpPr>
          <p:cNvPr id="43011" name="Rectangle 2"/>
          <p:cNvSpPr>
            <a:spLocks noGrp="1" noChangeArrowheads="1"/>
          </p:cNvSpPr>
          <p:nvPr>
            <p:ph type="title"/>
          </p:nvPr>
        </p:nvSpPr>
        <p:spPr/>
        <p:txBody>
          <a:bodyPr/>
          <a:lstStyle/>
          <a:p>
            <a:pPr eaLnBrk="1" hangingPunct="1"/>
            <a:r>
              <a:rPr lang="ru-RU" altLang="ru-RU" smtClean="0"/>
              <a:t>Контакты</a:t>
            </a:r>
          </a:p>
        </p:txBody>
      </p:sp>
      <p:sp>
        <p:nvSpPr>
          <p:cNvPr id="43012" name="Rectangle 3"/>
          <p:cNvSpPr>
            <a:spLocks noGrp="1" noChangeArrowheads="1"/>
          </p:cNvSpPr>
          <p:nvPr>
            <p:ph type="body" idx="1"/>
          </p:nvPr>
        </p:nvSpPr>
        <p:spPr>
          <a:xfrm>
            <a:off x="457200" y="1268413"/>
            <a:ext cx="8229600" cy="4857750"/>
          </a:xfrm>
        </p:spPr>
        <p:txBody>
          <a:bodyPr/>
          <a:lstStyle/>
          <a:p>
            <a:pPr eaLnBrk="1" hangingPunct="1"/>
            <a:r>
              <a:rPr lang="ru-RU" altLang="ru-RU" sz="2800" dirty="0" smtClean="0"/>
              <a:t>Отделение эпидемиологии </a:t>
            </a:r>
          </a:p>
          <a:p>
            <a:pPr eaLnBrk="1" hangingPunct="1"/>
            <a:r>
              <a:rPr lang="ru-RU" altLang="ru-RU" sz="2800" dirty="0"/>
              <a:t>ФГБУ «Федеральный медицинский исследовательский центр психиатрии и наркологии</a:t>
            </a:r>
            <a:r>
              <a:rPr lang="ru-RU" altLang="ru-RU" sz="2800" dirty="0" smtClean="0"/>
              <a:t>» (</a:t>
            </a:r>
            <a:r>
              <a:rPr lang="ru-RU" altLang="ru-RU" sz="2800" dirty="0"/>
              <a:t>ФМИЦПН) Минздрава России</a:t>
            </a:r>
          </a:p>
          <a:p>
            <a:pPr eaLnBrk="1" hangingPunct="1"/>
            <a:r>
              <a:rPr lang="ru-RU" altLang="ru-RU" sz="2800" dirty="0" smtClean="0"/>
              <a:t>Тел. 8 (499) 241 70 68</a:t>
            </a:r>
          </a:p>
          <a:p>
            <a:pPr eaLnBrk="1" hangingPunct="1"/>
            <a:r>
              <a:rPr lang="ru-RU" altLang="ru-RU" sz="2800" dirty="0" smtClean="0"/>
              <a:t>Тел. 8 (499) 241 37 20</a:t>
            </a:r>
          </a:p>
          <a:p>
            <a:pPr eaLnBrk="1" hangingPunct="1"/>
            <a:r>
              <a:rPr lang="en-US" altLang="ru-RU" sz="2800" dirty="0" smtClean="0"/>
              <a:t>E-mail: </a:t>
            </a:r>
            <a:r>
              <a:rPr lang="en-US" altLang="ru-RU" sz="2800" dirty="0" smtClean="0">
                <a:hlinkClick r:id="rId2"/>
              </a:rPr>
              <a:t>kirzhanovavv@mail.ru</a:t>
            </a:r>
            <a:endParaRPr lang="ru-RU" altLang="ru-RU" sz="2800" dirty="0"/>
          </a:p>
          <a:p>
            <a:pPr eaLnBrk="1" hangingPunct="1"/>
            <a:r>
              <a:rPr lang="ru-RU" altLang="ru-RU" sz="2800" dirty="0"/>
              <a:t>Сайт </a:t>
            </a:r>
            <a:r>
              <a:rPr lang="ru-RU" altLang="ru-RU" sz="2800" dirty="0" smtClean="0"/>
              <a:t>подразделения наркологии: </a:t>
            </a:r>
            <a:r>
              <a:rPr lang="en-US" altLang="ru-RU" sz="2800" dirty="0">
                <a:hlinkClick r:id="rId3"/>
              </a:rPr>
              <a:t>http://www.nncn.ru</a:t>
            </a:r>
            <a:r>
              <a:rPr lang="en-US" altLang="ru-RU" sz="2800" dirty="0" smtClean="0">
                <a:hlinkClick r:id="rId3"/>
              </a:rPr>
              <a:t>/</a:t>
            </a:r>
            <a:r>
              <a:rPr lang="ru-RU" altLang="ru-RU" sz="2800" dirty="0" smtClean="0"/>
              <a:t> </a:t>
            </a:r>
          </a:p>
          <a:p>
            <a:pPr eaLnBrk="1" hangingPunct="1"/>
            <a:endParaRPr lang="ru-RU" alt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1579187"/>
          </a:xfrm>
        </p:spPr>
        <p:txBody>
          <a:bodyPr/>
          <a:lstStyle/>
          <a:p>
            <a:r>
              <a:rPr lang="ru-RU" sz="2800" b="1" dirty="0" smtClean="0"/>
              <a:t>(4000) «</a:t>
            </a:r>
            <a:r>
              <a:rPr lang="ru-RU" sz="2800" b="1" dirty="0"/>
              <a:t>Обследование зарегистрированных пациентов на наличие </a:t>
            </a:r>
            <a:r>
              <a:rPr lang="ru-RU" sz="2800" b="1" dirty="0" err="1"/>
              <a:t>гемоконтактных</a:t>
            </a:r>
            <a:r>
              <a:rPr lang="ru-RU" sz="2800" b="1" dirty="0"/>
              <a:t> инфекции</a:t>
            </a:r>
            <a:r>
              <a:rPr lang="ru-RU" sz="2800" b="1" dirty="0" smtClean="0"/>
              <a:t>»</a:t>
            </a:r>
            <a:endParaRPr lang="ru-RU" sz="2800" b="1" dirty="0"/>
          </a:p>
        </p:txBody>
      </p:sp>
      <p:sp>
        <p:nvSpPr>
          <p:cNvPr id="3" name="Объект 2"/>
          <p:cNvSpPr>
            <a:spLocks noGrp="1"/>
          </p:cNvSpPr>
          <p:nvPr>
            <p:ph idx="1"/>
          </p:nvPr>
        </p:nvSpPr>
        <p:spPr>
          <a:xfrm>
            <a:off x="457200" y="1898830"/>
            <a:ext cx="8229600" cy="4545505"/>
          </a:xfrm>
        </p:spPr>
        <p:txBody>
          <a:bodyPr/>
          <a:lstStyle/>
          <a:p>
            <a:pPr marL="0" indent="0">
              <a:buNone/>
            </a:pPr>
            <a:r>
              <a:rPr lang="ru-RU" sz="1600" b="1" dirty="0" err="1" smtClean="0"/>
              <a:t>Внутритабличные</a:t>
            </a:r>
            <a:r>
              <a:rPr lang="ru-RU" sz="1600" b="1" dirty="0"/>
              <a:t>:</a:t>
            </a:r>
          </a:p>
          <a:p>
            <a:r>
              <a:rPr lang="ru-RU" sz="1600" dirty="0" smtClean="0"/>
              <a:t>1</a:t>
            </a:r>
            <a:r>
              <a:rPr lang="ru-RU" sz="1600" dirty="0"/>
              <a:t>) Гр.3 &gt; гр.4; Гр.5 &gt; гр.6; Гр.7 &gt; гр.8 по всем строкам</a:t>
            </a:r>
          </a:p>
          <a:p>
            <a:r>
              <a:rPr lang="ru-RU" sz="1600" dirty="0"/>
              <a:t>2) Стр.1+2  &gt;= стр.3 по всем </a:t>
            </a:r>
            <a:r>
              <a:rPr lang="ru-RU" sz="1600" dirty="0" smtClean="0"/>
              <a:t>графам</a:t>
            </a:r>
          </a:p>
          <a:p>
            <a:pPr marL="0" indent="0">
              <a:buNone/>
            </a:pPr>
            <a:r>
              <a:rPr lang="ru-RU" sz="1600" b="1" dirty="0" smtClean="0"/>
              <a:t>Межтабличные:</a:t>
            </a:r>
            <a:endParaRPr lang="ru-RU" sz="1600" b="1" dirty="0"/>
          </a:p>
          <a:p>
            <a:r>
              <a:rPr lang="ru-RU" sz="1600" dirty="0"/>
              <a:t>3) Табл. 1000 гр.4 по стр.8 &gt; табл. 4000 стр.1 гр.3 (а также гр.5 и 7)</a:t>
            </a:r>
          </a:p>
          <a:p>
            <a:r>
              <a:rPr lang="ru-RU" sz="1600" dirty="0"/>
              <a:t>4) Табл. 1000 гр.4 по стр.16 &gt; табл. 4000 стр.2 гр.3 (а также гр.5 и 7)</a:t>
            </a:r>
          </a:p>
          <a:p>
            <a:r>
              <a:rPr lang="ru-RU" sz="1600" dirty="0"/>
              <a:t>5) Табл. 1000 гр.4 по стр.18 &gt; табл. 4000 стр.3 гр.3 (а также гр.5 и 7)</a:t>
            </a:r>
          </a:p>
          <a:p>
            <a:r>
              <a:rPr lang="ru-RU" sz="1600" dirty="0" smtClean="0"/>
              <a:t>6) </a:t>
            </a:r>
            <a:r>
              <a:rPr lang="ru-RU" sz="1600" dirty="0"/>
              <a:t>Табл. 1000 </a:t>
            </a:r>
            <a:r>
              <a:rPr lang="ru-RU" sz="1600" dirty="0" smtClean="0"/>
              <a:t>гр.7 </a:t>
            </a:r>
            <a:r>
              <a:rPr lang="ru-RU" sz="1600" dirty="0"/>
              <a:t>по стр.8 &gt; табл. 4000 стр.1 </a:t>
            </a:r>
            <a:r>
              <a:rPr lang="ru-RU" sz="1600" dirty="0" smtClean="0"/>
              <a:t>гр.4 </a:t>
            </a:r>
            <a:r>
              <a:rPr lang="ru-RU" sz="1600" dirty="0"/>
              <a:t>(а также </a:t>
            </a:r>
            <a:r>
              <a:rPr lang="ru-RU" sz="1600" dirty="0" smtClean="0"/>
              <a:t>гр.6 </a:t>
            </a:r>
            <a:r>
              <a:rPr lang="ru-RU" sz="1600" dirty="0"/>
              <a:t>и </a:t>
            </a:r>
            <a:r>
              <a:rPr lang="ru-RU" sz="1600" dirty="0" smtClean="0"/>
              <a:t>8)</a:t>
            </a:r>
            <a:endParaRPr lang="ru-RU" sz="1600" dirty="0"/>
          </a:p>
          <a:p>
            <a:r>
              <a:rPr lang="ru-RU" sz="1600" dirty="0" smtClean="0"/>
              <a:t>7) </a:t>
            </a:r>
            <a:r>
              <a:rPr lang="ru-RU" sz="1600" dirty="0"/>
              <a:t>Табл. 1000 </a:t>
            </a:r>
            <a:r>
              <a:rPr lang="ru-RU" sz="1600" dirty="0" smtClean="0"/>
              <a:t>гр.7 </a:t>
            </a:r>
            <a:r>
              <a:rPr lang="ru-RU" sz="1600" dirty="0"/>
              <a:t>по стр.16 &gt; табл. 4000 стр.2 </a:t>
            </a:r>
            <a:r>
              <a:rPr lang="ru-RU" sz="1600" dirty="0" smtClean="0"/>
              <a:t>гр.4 </a:t>
            </a:r>
            <a:r>
              <a:rPr lang="ru-RU" sz="1600" dirty="0"/>
              <a:t>(а также </a:t>
            </a:r>
            <a:r>
              <a:rPr lang="ru-RU" sz="1600" dirty="0" smtClean="0"/>
              <a:t>гр.6 </a:t>
            </a:r>
            <a:r>
              <a:rPr lang="ru-RU" sz="1600" dirty="0"/>
              <a:t>и </a:t>
            </a:r>
            <a:r>
              <a:rPr lang="ru-RU" sz="1600" dirty="0" smtClean="0"/>
              <a:t>8)</a:t>
            </a:r>
            <a:endParaRPr lang="ru-RU" sz="1600" dirty="0"/>
          </a:p>
          <a:p>
            <a:r>
              <a:rPr lang="ru-RU" sz="1600" dirty="0" smtClean="0"/>
              <a:t>8) </a:t>
            </a:r>
            <a:r>
              <a:rPr lang="ru-RU" sz="1600" dirty="0"/>
              <a:t>Табл. 1000 </a:t>
            </a:r>
            <a:r>
              <a:rPr lang="ru-RU" sz="1600" dirty="0" smtClean="0"/>
              <a:t>гр.7 </a:t>
            </a:r>
            <a:r>
              <a:rPr lang="ru-RU" sz="1600" dirty="0"/>
              <a:t>по стр.18 &gt; табл. 4000 стр.3 </a:t>
            </a:r>
            <a:r>
              <a:rPr lang="ru-RU" sz="1600" dirty="0" smtClean="0"/>
              <a:t>гр.4 </a:t>
            </a:r>
            <a:r>
              <a:rPr lang="ru-RU" sz="1600" dirty="0"/>
              <a:t>(а также </a:t>
            </a:r>
            <a:r>
              <a:rPr lang="ru-RU" sz="1600" dirty="0" smtClean="0"/>
              <a:t>гр.6 </a:t>
            </a:r>
            <a:r>
              <a:rPr lang="ru-RU" sz="1600" dirty="0"/>
              <a:t>и </a:t>
            </a:r>
            <a:r>
              <a:rPr lang="ru-RU" sz="1600" dirty="0" smtClean="0"/>
              <a:t>8)</a:t>
            </a:r>
          </a:p>
          <a:p>
            <a:pPr marL="0" indent="0">
              <a:buNone/>
            </a:pPr>
            <a:r>
              <a:rPr lang="ru-RU" sz="1600" b="1" dirty="0" smtClean="0"/>
              <a:t>Межгодовые:</a:t>
            </a:r>
            <a:endParaRPr lang="ru-RU" sz="1600" b="1" dirty="0"/>
          </a:p>
          <a:p>
            <a:r>
              <a:rPr lang="ru-RU" sz="1600" dirty="0" smtClean="0"/>
              <a:t>9) </a:t>
            </a:r>
            <a:r>
              <a:rPr lang="ru-RU" sz="1600" dirty="0"/>
              <a:t>Межгодовая проверка числа ВИЧ-инфицированных пациентов (гр.3 табл. 4000</a:t>
            </a:r>
            <a:r>
              <a:rPr lang="ru-RU" sz="1600" dirty="0" smtClean="0"/>
              <a:t>) – </a:t>
            </a:r>
            <a:r>
              <a:rPr lang="ru-RU" sz="1600" dirty="0" smtClean="0">
                <a:solidFill>
                  <a:srgbClr val="FF0000"/>
                </a:solidFill>
              </a:rPr>
              <a:t>условный контроль</a:t>
            </a:r>
            <a:endParaRPr lang="ru-RU" sz="1600" dirty="0">
              <a:solidFill>
                <a:srgbClr val="FF0000"/>
              </a:solidFill>
            </a:endParaRPr>
          </a:p>
          <a:p>
            <a:r>
              <a:rPr lang="ru-RU" sz="1600" dirty="0" smtClean="0"/>
              <a:t>10) </a:t>
            </a:r>
            <a:r>
              <a:rPr lang="ru-RU" sz="1600" dirty="0"/>
              <a:t>Межгодовая проверка численности потребителей инъекционных наркотиков (табл.1000 стр. 18</a:t>
            </a:r>
            <a:r>
              <a:rPr lang="ru-RU" sz="1600" dirty="0" smtClean="0"/>
              <a:t>) – </a:t>
            </a:r>
            <a:r>
              <a:rPr lang="ru-RU" sz="1600" dirty="0" smtClean="0">
                <a:solidFill>
                  <a:srgbClr val="FF0000"/>
                </a:solidFill>
              </a:rPr>
              <a:t>условный контроль</a:t>
            </a:r>
            <a:endParaRPr lang="ru-RU" sz="1600" dirty="0">
              <a:solidFill>
                <a:srgbClr val="FF0000"/>
              </a:solidFill>
            </a:endParaRPr>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5</a:t>
            </a:fld>
            <a:endParaRPr lang="ru-RU" dirty="0"/>
          </a:p>
        </p:txBody>
      </p:sp>
    </p:spTree>
    <p:extLst>
      <p:ext uri="{BB962C8B-B14F-4D97-AF65-F5344CB8AC3E}">
        <p14:creationId xmlns:p14="http://schemas.microsoft.com/office/powerpoint/2010/main" val="2261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Ошибки по ф.№11</a:t>
            </a:r>
            <a:endParaRPr lang="ru-RU" dirty="0"/>
          </a:p>
        </p:txBody>
      </p:sp>
      <p:sp>
        <p:nvSpPr>
          <p:cNvPr id="3" name="Объект 2"/>
          <p:cNvSpPr>
            <a:spLocks noGrp="1"/>
          </p:cNvSpPr>
          <p:nvPr>
            <p:ph idx="1"/>
          </p:nvPr>
        </p:nvSpPr>
        <p:spPr/>
        <p:txBody>
          <a:bodyPr/>
          <a:lstStyle/>
          <a:p>
            <a:r>
              <a:rPr lang="ru-RU" sz="2000" dirty="0" smtClean="0"/>
              <a:t>В 2013 году в целом следует отметить хорошее заполнение формы</a:t>
            </a:r>
          </a:p>
          <a:p>
            <a:r>
              <a:rPr lang="ru-RU" sz="2000" dirty="0" smtClean="0"/>
              <a:t>Число </a:t>
            </a:r>
            <a:r>
              <a:rPr lang="ru-RU" sz="2000" dirty="0"/>
              <a:t>заболеваний наркологическими расстройствами, зарегистрированными организацией (ф.11 т.1000) должно быть </a:t>
            </a:r>
            <a:r>
              <a:rPr lang="ru-RU" sz="2000" dirty="0" smtClean="0"/>
              <a:t>больше числа заболеваний, </a:t>
            </a:r>
            <a:r>
              <a:rPr lang="ru-RU" sz="2000" dirty="0"/>
              <a:t>зарегистрированными организацией впервые в </a:t>
            </a:r>
            <a:r>
              <a:rPr lang="ru-RU" sz="2000" dirty="0" smtClean="0"/>
              <a:t>жизни</a:t>
            </a:r>
            <a:endParaRPr lang="ru-RU" sz="2000" dirty="0"/>
          </a:p>
          <a:p>
            <a:r>
              <a:rPr lang="ru-RU" sz="2000" dirty="0"/>
              <a:t>В отчете </a:t>
            </a:r>
            <a:r>
              <a:rPr lang="ru-RU" sz="2000" b="1" dirty="0"/>
              <a:t>Кировской области </a:t>
            </a:r>
            <a:r>
              <a:rPr lang="ru-RU" sz="2000" dirty="0" smtClean="0"/>
              <a:t>за 2013 г. зарегистрировано </a:t>
            </a:r>
            <a:r>
              <a:rPr lang="ru-RU" sz="2000" dirty="0"/>
              <a:t>3 детей, употребляющих наркотики с вредными последствиями (т.1000 строка 16 графа 6), при этом зарегистрировано 4 детей впервые в жизни употребляющих наркотики с вредными последствиями (т.2000 строка 16 графа </a:t>
            </a:r>
            <a:r>
              <a:rPr lang="ru-RU" sz="2000" dirty="0" smtClean="0"/>
              <a:t>6).</a:t>
            </a:r>
          </a:p>
          <a:p>
            <a:r>
              <a:rPr lang="ru-RU" sz="2000" b="1" dirty="0" smtClean="0">
                <a:solidFill>
                  <a:srgbClr val="C00000"/>
                </a:solidFill>
              </a:rPr>
              <a:t>Почему такого быть не может</a:t>
            </a:r>
            <a:r>
              <a:rPr lang="ru-RU" sz="2000" dirty="0" smtClean="0"/>
              <a:t>: и в т.1000, и в т. 2000 пациенты показываются на момент регистрации. </a:t>
            </a:r>
            <a:endParaRPr lang="ru-RU" sz="2000"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6</a:t>
            </a:fld>
            <a:endParaRPr lang="ru-RU"/>
          </a:p>
        </p:txBody>
      </p:sp>
    </p:spTree>
    <p:extLst>
      <p:ext uri="{BB962C8B-B14F-4D97-AF65-F5344CB8AC3E}">
        <p14:creationId xmlns:p14="http://schemas.microsoft.com/office/powerpoint/2010/main" val="195903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46364420-7177-4D6F-B069-3B8507AE62C0}" type="slidenum">
              <a:rPr lang="ru-RU" altLang="ru-RU" sz="1400" smtClean="0"/>
              <a:pPr eaLnBrk="1" hangingPunct="1"/>
              <a:t>7</a:t>
            </a:fld>
            <a:endParaRPr lang="ru-RU" altLang="ru-RU" sz="1400" smtClean="0"/>
          </a:p>
        </p:txBody>
      </p:sp>
      <p:sp>
        <p:nvSpPr>
          <p:cNvPr id="23555" name="Rectangle 2"/>
          <p:cNvSpPr>
            <a:spLocks noGrp="1" noChangeArrowheads="1"/>
          </p:cNvSpPr>
          <p:nvPr>
            <p:ph type="title"/>
          </p:nvPr>
        </p:nvSpPr>
        <p:spPr>
          <a:xfrm>
            <a:off x="900113" y="333375"/>
            <a:ext cx="7786687" cy="1008063"/>
          </a:xfrm>
        </p:spPr>
        <p:txBody>
          <a:bodyPr/>
          <a:lstStyle/>
          <a:p>
            <a:r>
              <a:rPr lang="ru-RU" altLang="ru-RU" sz="2400" b="1" dirty="0" smtClean="0"/>
              <a:t>Форма № 37. Раздел 1 «Контингенты пациентов, находящихся под наблюдением психиатра-нарколога»</a:t>
            </a:r>
          </a:p>
        </p:txBody>
      </p:sp>
      <p:sp>
        <p:nvSpPr>
          <p:cNvPr id="23556" name="Rectangle 3"/>
          <p:cNvSpPr>
            <a:spLocks noGrp="1" noChangeArrowheads="1"/>
          </p:cNvSpPr>
          <p:nvPr>
            <p:ph type="body" idx="1"/>
          </p:nvPr>
        </p:nvSpPr>
        <p:spPr>
          <a:xfrm>
            <a:off x="914400" y="1557338"/>
            <a:ext cx="7772400" cy="4751387"/>
          </a:xfrm>
        </p:spPr>
        <p:txBody>
          <a:bodyPr/>
          <a:lstStyle/>
          <a:p>
            <a:r>
              <a:rPr lang="ru-RU" altLang="ru-RU" sz="1800" b="1" dirty="0" smtClean="0"/>
              <a:t>Таблица с кодом 2100</a:t>
            </a:r>
          </a:p>
          <a:p>
            <a:r>
              <a:rPr lang="ru-RU" altLang="ru-RU" sz="1800" b="1" dirty="0" smtClean="0"/>
              <a:t>Изменения :</a:t>
            </a:r>
          </a:p>
          <a:p>
            <a:r>
              <a:rPr lang="ru-RU" altLang="ru-RU" sz="1800" dirty="0" smtClean="0"/>
              <a:t>Сведения об умерших больных вынесены в отдельную таблицу этого раздела (табл. 2102).</a:t>
            </a:r>
          </a:p>
          <a:p>
            <a:r>
              <a:rPr lang="ru-RU" altLang="ru-RU" sz="1800" dirty="0" smtClean="0"/>
              <a:t>В гр.9 («из них инвалидов») закрещены строки с 8 по 11.</a:t>
            </a:r>
          </a:p>
          <a:p>
            <a:r>
              <a:rPr lang="ru-RU" altLang="ru-RU" sz="1800" dirty="0" smtClean="0">
                <a:solidFill>
                  <a:srgbClr val="FF0000"/>
                </a:solidFill>
              </a:rPr>
              <a:t>Опечатка:</a:t>
            </a:r>
            <a:r>
              <a:rPr lang="ru-RU" altLang="ru-RU" sz="1800" dirty="0" smtClean="0"/>
              <a:t> дети и подростки в графах 10 и 11 должны показываться из графы 8 (из общего числа пациентов, состоящих под наблюдением на конец года).</a:t>
            </a:r>
          </a:p>
          <a:p>
            <a:r>
              <a:rPr lang="ru-RU" altLang="ru-RU" sz="1800" b="1" dirty="0" smtClean="0"/>
              <a:t>Проверка движения </a:t>
            </a:r>
            <a:r>
              <a:rPr lang="ru-RU" altLang="ru-RU" sz="1800" dirty="0" smtClean="0"/>
              <a:t>по таблице 2100 в 2014 году: осталось на конец  2013 года (гр.8) + взято в 2014 году  (гр.4) –  снято в 2014 году (гр.6) = осталось на конец 2014 года (гр.8). Проверка осуществляется по </a:t>
            </a:r>
            <a:r>
              <a:rPr lang="ru-RU" altLang="ru-RU" sz="1800" dirty="0"/>
              <a:t>всем </a:t>
            </a:r>
            <a:r>
              <a:rPr lang="ru-RU" altLang="ru-RU" sz="1800" dirty="0" smtClean="0"/>
              <a:t>строкам, по строкам 1-10 возможны диагностические </a:t>
            </a:r>
            <a:r>
              <a:rPr lang="ru-RU" altLang="ru-RU" sz="1800" dirty="0"/>
              <a:t>переходы</a:t>
            </a:r>
            <a:r>
              <a:rPr lang="ru-RU" altLang="ru-RU" sz="1800" dirty="0" smtClean="0"/>
              <a:t>.</a:t>
            </a:r>
          </a:p>
          <a:p>
            <a:r>
              <a:rPr lang="ru-RU" altLang="ru-RU" sz="1800" dirty="0" smtClean="0"/>
              <a:t>По строке 11 – проверка движения должна давать нулевой результат.</a:t>
            </a:r>
            <a:endParaRPr lang="ru-RU" alt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Ошибки по табл. 2100</a:t>
            </a:r>
            <a:endParaRPr lang="ru-RU" dirty="0"/>
          </a:p>
        </p:txBody>
      </p:sp>
      <p:sp>
        <p:nvSpPr>
          <p:cNvPr id="3" name="Объект 2"/>
          <p:cNvSpPr>
            <a:spLocks noGrp="1"/>
          </p:cNvSpPr>
          <p:nvPr>
            <p:ph idx="1"/>
          </p:nvPr>
        </p:nvSpPr>
        <p:spPr/>
        <p:txBody>
          <a:bodyPr/>
          <a:lstStyle/>
          <a:p>
            <a:r>
              <a:rPr lang="ru-RU" sz="1800" dirty="0" smtClean="0"/>
              <a:t>Диагностические переходы должны быть логичными: в основном из употребления с пагубными последствиями в синдром зависимости.</a:t>
            </a:r>
          </a:p>
          <a:p>
            <a:r>
              <a:rPr lang="ru-RU" sz="1800" dirty="0" smtClean="0"/>
              <a:t>Межгодовое </a:t>
            </a:r>
            <a:r>
              <a:rPr lang="ru-RU" sz="1800" dirty="0"/>
              <a:t>движение по </a:t>
            </a:r>
            <a:r>
              <a:rPr lang="ru-RU" sz="1800" dirty="0" smtClean="0"/>
              <a:t>строке 11  было нарушено в Тульской, Калининградской, Свердловской, Иркутской, Амурской областях </a:t>
            </a:r>
            <a:r>
              <a:rPr lang="ru-RU" sz="1800" dirty="0"/>
              <a:t>и </a:t>
            </a:r>
            <a:r>
              <a:rPr lang="ru-RU" sz="1800" dirty="0" smtClean="0"/>
              <a:t>Республике Адыгея.</a:t>
            </a:r>
          </a:p>
          <a:p>
            <a:r>
              <a:rPr lang="ru-RU" sz="1800" dirty="0" smtClean="0"/>
              <a:t>В 2013 году пациенты </a:t>
            </a:r>
            <a:r>
              <a:rPr lang="ru-RU" sz="1800" dirty="0"/>
              <a:t>с алкогольными психозами </a:t>
            </a:r>
            <a:r>
              <a:rPr lang="ru-RU" sz="1800" dirty="0" smtClean="0"/>
              <a:t>сняты </a:t>
            </a:r>
            <a:r>
              <a:rPr lang="ru-RU" sz="1800" dirty="0"/>
              <a:t>с </a:t>
            </a:r>
            <a:r>
              <a:rPr lang="ru-RU" sz="1800" dirty="0" smtClean="0"/>
              <a:t>диспансерного наблюдения в </a:t>
            </a:r>
            <a:r>
              <a:rPr lang="ru-RU" sz="1800" dirty="0"/>
              <a:t>связи с выздоровлением или длительным </a:t>
            </a:r>
            <a:r>
              <a:rPr lang="ru-RU" sz="1800" dirty="0" smtClean="0"/>
              <a:t>воздержанием в Калининградской</a:t>
            </a:r>
            <a:r>
              <a:rPr lang="ru-RU" sz="1800" dirty="0"/>
              <a:t>, Ростовской </a:t>
            </a:r>
            <a:r>
              <a:rPr lang="ru-RU" sz="1800" dirty="0" smtClean="0"/>
              <a:t>областях, Краснодарском крае, Удмуртской Республике, Ханты-Мансийском АО </a:t>
            </a:r>
            <a:r>
              <a:rPr lang="ru-RU" sz="1800" dirty="0"/>
              <a:t>и </a:t>
            </a:r>
            <a:r>
              <a:rPr lang="ru-RU" sz="1800" dirty="0" smtClean="0"/>
              <a:t>Хабаровском крае.</a:t>
            </a:r>
          </a:p>
          <a:p>
            <a:r>
              <a:rPr lang="ru-RU" sz="1800" dirty="0" smtClean="0">
                <a:solidFill>
                  <a:srgbClr val="C00000"/>
                </a:solidFill>
              </a:rPr>
              <a:t>Просьба: в закрещенных строках данные не показывать! </a:t>
            </a:r>
            <a:r>
              <a:rPr lang="ru-RU" sz="1800" dirty="0" smtClean="0"/>
              <a:t>В </a:t>
            </a:r>
            <a:r>
              <a:rPr lang="ru-RU" sz="1800" dirty="0"/>
              <a:t>41 субъекте РФ в закрещенных строках 8, 9, 10 и 11 по графе 9 «Состоит под наблюдением на конец отчетного года </a:t>
            </a:r>
            <a:r>
              <a:rPr lang="ru-RU" sz="1800" dirty="0" smtClean="0"/>
              <a:t>... инвалидов</a:t>
            </a:r>
            <a:r>
              <a:rPr lang="ru-RU" sz="1800" dirty="0"/>
              <a:t>» </a:t>
            </a:r>
            <a:r>
              <a:rPr lang="ru-RU" sz="1800" dirty="0" smtClean="0"/>
              <a:t>были показаны сведения, которые при приеме годовых отчетов приходилось убирать. </a:t>
            </a:r>
            <a:endParaRPr lang="ru-RU" sz="1800" dirty="0"/>
          </a:p>
        </p:txBody>
      </p:sp>
      <p:sp>
        <p:nvSpPr>
          <p:cNvPr id="4" name="Номер слайда 3"/>
          <p:cNvSpPr>
            <a:spLocks noGrp="1"/>
          </p:cNvSpPr>
          <p:nvPr>
            <p:ph type="sldNum" sz="quarter" idx="12"/>
          </p:nvPr>
        </p:nvSpPr>
        <p:spPr/>
        <p:txBody>
          <a:bodyPr/>
          <a:lstStyle/>
          <a:p>
            <a:pPr>
              <a:defRPr/>
            </a:pPr>
            <a:fld id="{5F17756C-2586-47C8-8EDD-A8A5CCF26DF8}" type="slidenum">
              <a:rPr lang="ru-RU" smtClean="0"/>
              <a:pPr>
                <a:defRPr/>
              </a:pPr>
              <a:t>8</a:t>
            </a:fld>
            <a:endParaRPr lang="ru-RU"/>
          </a:p>
        </p:txBody>
      </p:sp>
    </p:spTree>
    <p:extLst>
      <p:ext uri="{BB962C8B-B14F-4D97-AF65-F5344CB8AC3E}">
        <p14:creationId xmlns:p14="http://schemas.microsoft.com/office/powerpoint/2010/main" val="103635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742950" indent="-285750" eaLnBrk="0" hangingPunct="0">
              <a:defRPr sz="2000">
                <a:solidFill>
                  <a:schemeClr val="tx1"/>
                </a:solidFill>
                <a:latin typeface="Arial" charset="0"/>
                <a:cs typeface="Arial" charset="0"/>
              </a:defRPr>
            </a:lvl2pPr>
            <a:lvl3pPr marL="1143000" indent="-228600" eaLnBrk="0" hangingPunct="0">
              <a:defRPr sz="2000">
                <a:solidFill>
                  <a:schemeClr val="tx1"/>
                </a:solidFill>
                <a:latin typeface="Arial" charset="0"/>
                <a:cs typeface="Arial" charset="0"/>
              </a:defRPr>
            </a:lvl3pPr>
            <a:lvl4pPr marL="1600200" indent="-228600" eaLnBrk="0" hangingPunct="0">
              <a:defRPr sz="2000">
                <a:solidFill>
                  <a:schemeClr val="tx1"/>
                </a:solidFill>
                <a:latin typeface="Arial" charset="0"/>
                <a:cs typeface="Arial" charset="0"/>
              </a:defRPr>
            </a:lvl4pPr>
            <a:lvl5pPr marL="2057400" indent="-228600" eaLnBrk="0" hangingPunct="0">
              <a:defRPr sz="2000">
                <a:solidFill>
                  <a:schemeClr val="tx1"/>
                </a:solidFill>
                <a:latin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cs typeface="Arial" charset="0"/>
              </a:defRPr>
            </a:lvl9pPr>
          </a:lstStyle>
          <a:p>
            <a:pPr eaLnBrk="1" hangingPunct="1"/>
            <a:fld id="{46364420-7177-4D6F-B069-3B8507AE62C0}" type="slidenum">
              <a:rPr lang="ru-RU" altLang="ru-RU" sz="1400" smtClean="0"/>
              <a:pPr eaLnBrk="1" hangingPunct="1"/>
              <a:t>9</a:t>
            </a:fld>
            <a:endParaRPr lang="ru-RU" altLang="ru-RU" sz="1400" dirty="0" smtClean="0"/>
          </a:p>
        </p:txBody>
      </p:sp>
      <p:sp>
        <p:nvSpPr>
          <p:cNvPr id="23555" name="Rectangle 2"/>
          <p:cNvSpPr>
            <a:spLocks noGrp="1" noChangeArrowheads="1"/>
          </p:cNvSpPr>
          <p:nvPr>
            <p:ph type="title"/>
          </p:nvPr>
        </p:nvSpPr>
        <p:spPr>
          <a:xfrm>
            <a:off x="900113" y="333375"/>
            <a:ext cx="7786687" cy="1475445"/>
          </a:xfrm>
        </p:spPr>
        <p:txBody>
          <a:bodyPr/>
          <a:lstStyle/>
          <a:p>
            <a:r>
              <a:rPr lang="ru-RU" altLang="ru-RU" sz="2400" b="1" dirty="0"/>
              <a:t>(2101) «Сведения о пациентах, обратившихся по поводу никотиновой зависимости, употребления табака или </a:t>
            </a:r>
            <a:r>
              <a:rPr lang="ru-RU" altLang="ru-RU" sz="2400" b="1" dirty="0" err="1"/>
              <a:t>табакокурения</a:t>
            </a:r>
            <a:r>
              <a:rPr lang="ru-RU" altLang="ru-RU" sz="2400" b="1" dirty="0"/>
              <a:t> (F17)»</a:t>
            </a:r>
          </a:p>
        </p:txBody>
      </p:sp>
      <p:sp>
        <p:nvSpPr>
          <p:cNvPr id="23556" name="Rectangle 3"/>
          <p:cNvSpPr>
            <a:spLocks noGrp="1" noChangeArrowheads="1"/>
          </p:cNvSpPr>
          <p:nvPr>
            <p:ph type="body" idx="1"/>
          </p:nvPr>
        </p:nvSpPr>
        <p:spPr>
          <a:xfrm>
            <a:off x="914400" y="2033845"/>
            <a:ext cx="7772400" cy="4274880"/>
          </a:xfrm>
        </p:spPr>
        <p:txBody>
          <a:bodyPr/>
          <a:lstStyle/>
          <a:p>
            <a:r>
              <a:rPr lang="ru-RU" altLang="ru-RU" sz="2000" dirty="0" smtClean="0"/>
              <a:t>Введена графа 5 «продолжили лечение на конец года»</a:t>
            </a:r>
          </a:p>
          <a:p>
            <a:r>
              <a:rPr lang="ru-RU" altLang="ru-RU" sz="2000" dirty="0"/>
              <a:t>Проверки </a:t>
            </a:r>
            <a:r>
              <a:rPr lang="ru-RU" altLang="ru-RU" sz="2000" dirty="0" smtClean="0"/>
              <a:t>движения с прошлым годом </a:t>
            </a:r>
            <a:r>
              <a:rPr lang="ru-RU" altLang="ru-RU" sz="2000" dirty="0"/>
              <a:t>не требуется</a:t>
            </a:r>
          </a:p>
          <a:p>
            <a:r>
              <a:rPr lang="ru-RU" altLang="ru-RU" sz="2000" dirty="0" smtClean="0"/>
              <a:t>Арифметическая проверка: гр.1= гр.2+гр.4+гр.5</a:t>
            </a:r>
          </a:p>
          <a:p>
            <a:r>
              <a:rPr lang="ru-RU" altLang="ru-RU" sz="2000" dirty="0" smtClean="0">
                <a:solidFill>
                  <a:srgbClr val="C00000"/>
                </a:solidFill>
              </a:rPr>
              <a:t>Арифметическое </a:t>
            </a:r>
            <a:r>
              <a:rPr lang="ru-RU" altLang="ru-RU" sz="2000" dirty="0">
                <a:solidFill>
                  <a:srgbClr val="C00000"/>
                </a:solidFill>
              </a:rPr>
              <a:t>равенство нарушено в отчетах 18 </a:t>
            </a:r>
            <a:r>
              <a:rPr lang="ru-RU" altLang="ru-RU" sz="2000" dirty="0" smtClean="0">
                <a:solidFill>
                  <a:srgbClr val="C00000"/>
                </a:solidFill>
              </a:rPr>
              <a:t>регионов</a:t>
            </a:r>
            <a:r>
              <a:rPr lang="ru-RU" altLang="ru-RU" sz="2000" dirty="0" smtClean="0"/>
              <a:t>: Белгородская</a:t>
            </a:r>
            <a:r>
              <a:rPr lang="ru-RU" altLang="ru-RU" sz="2000" dirty="0"/>
              <a:t>, Владимирская, Костромская, Орловская, Тверская, Вологодская, Ростовская, Саратовская, Курганская, Иркутская и Сахалинская области, </a:t>
            </a:r>
            <a:r>
              <a:rPr lang="ru-RU" altLang="ru-RU" sz="2000" dirty="0" smtClean="0"/>
              <a:t> </a:t>
            </a:r>
            <a:r>
              <a:rPr lang="ru-RU" altLang="ru-RU" sz="2000" dirty="0"/>
              <a:t>республики Ингушетия, Северная </a:t>
            </a:r>
            <a:r>
              <a:rPr lang="ru-RU" altLang="ru-RU" sz="2000" dirty="0" smtClean="0"/>
              <a:t>Осетия, </a:t>
            </a:r>
            <a:r>
              <a:rPr lang="ru-RU" altLang="ru-RU" sz="2000" dirty="0"/>
              <a:t>Тыва, Хакасия, Хабаровский и Камчатский края, Еврейская </a:t>
            </a:r>
            <a:r>
              <a:rPr lang="ru-RU" altLang="ru-RU" sz="2000" dirty="0" smtClean="0"/>
              <a:t>АО.</a:t>
            </a:r>
          </a:p>
          <a:p>
            <a:endParaRPr lang="ru-RU" altLang="ru-RU" sz="2400" dirty="0" smtClean="0"/>
          </a:p>
        </p:txBody>
      </p:sp>
    </p:spTree>
    <p:extLst>
      <p:ext uri="{BB962C8B-B14F-4D97-AF65-F5344CB8AC3E}">
        <p14:creationId xmlns:p14="http://schemas.microsoft.com/office/powerpoint/2010/main" val="3169997391"/>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6305</TotalTime>
  <Words>5484</Words>
  <Application>Microsoft Office PowerPoint</Application>
  <PresentationFormat>Экран (4:3)</PresentationFormat>
  <Paragraphs>823</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Оформление по умолчанию</vt:lpstr>
      <vt:lpstr>Основные ошибки в отчетах по наркологии в 2013 году</vt:lpstr>
      <vt:lpstr>Приказ Росстата №410 от 16 октября 2013 года</vt:lpstr>
      <vt:lpstr>Отчетная форма №11 «Сведения о заболеваниях наркологическими расстройствами» </vt:lpstr>
      <vt:lpstr>(4000) Обследование зарегистрированных пациентов на наличие гемоконтактных инфекций </vt:lpstr>
      <vt:lpstr>(4000) «Обследование зарегистрированных пациентов на наличие гемоконтактных инфекции»</vt:lpstr>
      <vt:lpstr>Ошибки по ф.№11</vt:lpstr>
      <vt:lpstr>Форма № 37. Раздел 1 «Контингенты пациентов, находящихся под наблюдением психиатра-нарколога»</vt:lpstr>
      <vt:lpstr>Ошибки по табл. 2100</vt:lpstr>
      <vt:lpstr>(2101) «Сведения о пациентах, обратившихся по поводу никотиновой зависимости, употребления табака или табакокурения (F17)»</vt:lpstr>
      <vt:lpstr>(2102) «Число пациентов, снятых с наблюдения в связи со смертью»</vt:lpstr>
      <vt:lpstr>(2102) «Число пациентов, снятых с наблюдения в связи со смертью»</vt:lpstr>
      <vt:lpstr>(2102) «Число пациентов, снятых с наблюдения в связи со смертью»</vt:lpstr>
      <vt:lpstr>Таблицы с кодом 2110 и 2150</vt:lpstr>
      <vt:lpstr>(2160) «Сведения об амбулаторной реабилитации»</vt:lpstr>
      <vt:lpstr>(2160) «Сведения  об амбулаторной реабилитации»</vt:lpstr>
      <vt:lpstr>(2160) «Сведения об амбулаторной реабилитации»</vt:lpstr>
      <vt:lpstr>(2170) Контингенты пациентов, проходивших обязательное или альтернативное амбулаторное лечение</vt:lpstr>
      <vt:lpstr>(2170) «Контингенты пациентов, проходивших обязательное или альтернативное амбулаторное лечение» </vt:lpstr>
      <vt:lpstr>(2170) «Контингенты пациентов, проходивших обязательное или альтернативное амбулаторное лечение» </vt:lpstr>
      <vt:lpstr>Раздел II. Таблица с кодом 2200 («Деятельность  врачей, осуществляющих амбулаторную помощь пациентам наркологического профиля»)</vt:lpstr>
      <vt:lpstr>Раздел II. Таблица с кодом 2200 («Деятельность  врачей, осуществляющих амбулаторную помощь пациентам наркологического профиля») Продолжение</vt:lpstr>
      <vt:lpstr>Таблица с кодом 2200</vt:lpstr>
      <vt:lpstr>Таблица с кодом 2200 (графа 5)</vt:lpstr>
      <vt:lpstr>Таблица с кодом 2200 (графа 6)</vt:lpstr>
      <vt:lpstr>Таблица с кодом 2200 (продолжение)</vt:lpstr>
      <vt:lpstr>Раздел II. Таблица с кодом 2210 «Деятельность  психологов, специалистов по социальной работе, социальных работников»</vt:lpstr>
      <vt:lpstr>Раздел II. Таблица с кодом 2210 «Деятельность  психологов, специалистов по социальной работе, социальных работников»</vt:lpstr>
      <vt:lpstr>Раздел III. Состав пациентов наркологического стационара (2300) </vt:lpstr>
      <vt:lpstr>(2301) Обследование пациентов, поступивших в стационар, на ВИЧ  и другие гемоконтактные инфекции</vt:lpstr>
      <vt:lpstr>(2301) Обследование пациентов, поступивших в стационар, на ВИЧ  и другие гемоконтактные инфекции</vt:lpstr>
      <vt:lpstr>(2310) Из общего числа поступивших (табл. 2300 гр.4 стр.18 и 22):  </vt:lpstr>
      <vt:lpstr>(2310) Каналы поступления («Из общего числа поступивших (табл. 2300 гр.4 стр.18 и 22)»)</vt:lpstr>
      <vt:lpstr>V. (2500) Наркологическое освидетельствование лиц для определения состояния …</vt:lpstr>
      <vt:lpstr>V. (2500) Наркологическое освидетельствование лиц для определения состояния …</vt:lpstr>
      <vt:lpstr>Раздел VI. (2600) Врачебно-наркологическая экспертиза</vt:lpstr>
      <vt:lpstr>Раздел VI. (2600) Врачебно-наркологическая экспертиза</vt:lpstr>
      <vt:lpstr>Раздел VII. (2700) Сведения о реабилитационных центрах и отделениях…</vt:lpstr>
      <vt:lpstr>Раздел VII. (2700) Сведения о реабилитационных центрах и отделениях…</vt:lpstr>
      <vt:lpstr>Межформенные проверки</vt:lpstr>
      <vt:lpstr>Межформенная проверка формы №11 и формы №12</vt:lpstr>
      <vt:lpstr>Межформенная проверка числа больных, состоящих  на конец года под диспансерным наблюдением (ф. №37 и ф.№12)</vt:lpstr>
      <vt:lpstr>Межформенная проверка занятых должностей специалистов и посещений к ним (ф.№37 и ф.30)</vt:lpstr>
      <vt:lpstr>Раздел III. Состав больных в стационаре</vt:lpstr>
      <vt:lpstr>Раздел III. Состав больных в стационаре (Межформенная проверка таблицы 2300)</vt:lpstr>
      <vt:lpstr>Контакты</vt:lpstr>
    </vt:vector>
  </TitlesOfParts>
  <Company>DarkStar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Валентина Киржанова</dc:creator>
  <cp:lastModifiedBy>user</cp:lastModifiedBy>
  <cp:revision>1310</cp:revision>
  <cp:lastPrinted>2014-11-21T14:35:34Z</cp:lastPrinted>
  <dcterms:created xsi:type="dcterms:W3CDTF">2010-09-29T13:24:53Z</dcterms:created>
  <dcterms:modified xsi:type="dcterms:W3CDTF">2014-11-24T14:54:15Z</dcterms:modified>
</cp:coreProperties>
</file>