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31"/>
  </p:notesMasterIdLst>
  <p:sldIdLst>
    <p:sldId id="271" r:id="rId2"/>
    <p:sldId id="309" r:id="rId3"/>
    <p:sldId id="293" r:id="rId4"/>
    <p:sldId id="304" r:id="rId5"/>
    <p:sldId id="287" r:id="rId6"/>
    <p:sldId id="288" r:id="rId7"/>
    <p:sldId id="308" r:id="rId8"/>
    <p:sldId id="280" r:id="rId9"/>
    <p:sldId id="281" r:id="rId10"/>
    <p:sldId id="282" r:id="rId11"/>
    <p:sldId id="289" r:id="rId12"/>
    <p:sldId id="306" r:id="rId13"/>
    <p:sldId id="310" r:id="rId14"/>
    <p:sldId id="311" r:id="rId15"/>
    <p:sldId id="312" r:id="rId16"/>
    <p:sldId id="314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15" r:id="rId26"/>
    <p:sldId id="316" r:id="rId27"/>
    <p:sldId id="317" r:id="rId28"/>
    <p:sldId id="318" r:id="rId29"/>
    <p:sldId id="320" r:id="rId30"/>
  </p:sldIdLst>
  <p:sldSz cx="9144000" cy="6858000" type="screen4x3"/>
  <p:notesSz cx="6858000" cy="96504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5C2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21" autoAdjust="0"/>
  </p:normalViewPr>
  <p:slideViewPr>
    <p:cSldViewPr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526" y="-82"/>
      </p:cViewPr>
      <p:guideLst>
        <p:guide orient="horz" pos="304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84700"/>
            <a:ext cx="5486400" cy="43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62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66225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F4292F2B-4BFD-4B8C-804B-2C153A9DC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CA37-098A-45A1-ADF7-420CE7E379DA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B06F-AF6E-4E07-BA64-F9FE349E5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AFA0C-B272-49A8-B529-D38326A3BCC5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015E-6F10-42CD-9DFD-4B30ECD357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1BDEE-2653-4B01-9310-AE2DE4632751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4377-C226-4F35-8484-157AADC44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488FE-672D-4F7A-8AD7-A1E80F5272F9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3A171-A9C1-4135-B9E2-D4F373D50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30193-1077-4FDE-9839-0DCCC860E11A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890DA-DDFA-4DF9-BA7C-7B2DF3D0E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FAFC-D6CB-4F58-A021-906EC8C6288A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75D6A-4244-46A1-BD24-EDA72034D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60EE-0A4A-48A3-84FB-626F40DA1F6F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A686-9172-4A16-AB57-2C508FCDF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7EDE7-BB40-413C-8DEA-ED235371FBA3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5A0E-84DC-48C2-814A-44480E96A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45E8-2953-4C7F-84DF-653413FB995B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F5760-2BF6-4435-A463-89ED754CB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C5D72-923A-4FF5-B964-2C3B869E5028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8CA4-89E6-4E95-99AB-1399EF72B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0600-D18A-45E0-9992-3C8643F95334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638E-9663-4811-8483-E8938C298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C0C7-776E-4CA1-8F3B-2749E6B4BE1E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2416B-2F93-4264-8BE0-03B2A06C5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523F6E4A-07BE-4274-A3EE-BC9C92FEA1A9}" type="datetime1">
              <a:rPr lang="ru-RU"/>
              <a:pPr>
                <a:defRPr/>
              </a:pPr>
              <a:t>24.11.2014</a:t>
            </a:fld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73132F1D-2DED-43B7-AEB1-4D0962AEC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_____Microsoft_Office_Excel132.xlsx"/><Relationship Id="rId4" Type="http://schemas.openxmlformats.org/officeDocument/2006/relationships/package" Target="../embeddings/_____Microsoft_Office_Excel13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390AE-2367-41B6-9E16-1A3982C64BCE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5963" y="496888"/>
            <a:ext cx="7775575" cy="76200"/>
          </a:xfrm>
        </p:spPr>
        <p:txBody>
          <a:bodyPr/>
          <a:lstStyle/>
          <a:p>
            <a:pPr eaLnBrk="1" hangingPunct="1"/>
            <a:endParaRPr lang="ru-RU" sz="320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9750" y="333375"/>
            <a:ext cx="8143875" cy="58324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000" b="1">
                <a:solidFill>
                  <a:srgbClr val="005C2A"/>
                </a:solidFill>
              </a:rPr>
              <a:t>Федеральное государственное бюджетное учреждение «Федеральный медицинский исследовательский центр психиатрии и наркологии» </a:t>
            </a:r>
          </a:p>
          <a:p>
            <a:pPr marL="0" indent="0" algn="ctr" eaLnBrk="1" hangingPunct="1">
              <a:buFontTx/>
              <a:buNone/>
            </a:pPr>
            <a:r>
              <a:rPr lang="ru-RU" sz="2000" b="1">
                <a:solidFill>
                  <a:srgbClr val="005C2A"/>
                </a:solidFill>
              </a:rPr>
              <a:t>Министерства здравоохранения России</a:t>
            </a:r>
          </a:p>
          <a:p>
            <a:pPr marL="0" indent="0" algn="ctr" eaLnBrk="1" hangingPunct="1">
              <a:buFontTx/>
              <a:buNone/>
            </a:pPr>
            <a:endParaRPr lang="ru-RU" sz="2000"/>
          </a:p>
          <a:p>
            <a:pPr marL="0" indent="0" algn="ctr" eaLnBrk="1" hangingPunct="1">
              <a:buFontTx/>
              <a:buNone/>
            </a:pPr>
            <a:r>
              <a:rPr lang="ru-RU" sz="2800" b="1">
                <a:solidFill>
                  <a:srgbClr val="005C2A"/>
                </a:solidFill>
              </a:rPr>
              <a:t>Динамика показателей, характеризующих состояние  психиатрической службы и распространенность психической патологии  в  Российской  Федерации           в 2005-2013 гг.</a:t>
            </a:r>
          </a:p>
          <a:p>
            <a:pPr marL="0" indent="0" algn="ctr" eaLnBrk="1" hangingPunct="1">
              <a:buFontTx/>
              <a:buNone/>
            </a:pPr>
            <a:endParaRPr lang="ru-RU" sz="2800"/>
          </a:p>
          <a:p>
            <a:pPr marL="0" indent="0" algn="ctr" eaLnBrk="1" hangingPunct="1">
              <a:buFontTx/>
              <a:buNone/>
            </a:pPr>
            <a:r>
              <a:rPr lang="ru-RU" sz="2000" b="1">
                <a:solidFill>
                  <a:srgbClr val="005C2A"/>
                </a:solidFill>
              </a:rPr>
              <a:t>Н.А.Творогова, Т.А.Николаева, О.В.Сидорюк</a:t>
            </a:r>
          </a:p>
          <a:p>
            <a:pPr marL="0" indent="0" algn="ctr" eaLnBrk="1" hangingPunct="1">
              <a:buFontTx/>
              <a:buNone/>
            </a:pPr>
            <a:r>
              <a:rPr lang="ru-RU" sz="1800" b="1">
                <a:solidFill>
                  <a:srgbClr val="005C2A"/>
                </a:solidFill>
              </a:rPr>
              <a:t>Отдел эпидемиологических и организационных проблем психиатрии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333375"/>
            <a:ext cx="8358187" cy="5857875"/>
          </a:xfrm>
          <a:prstGeom prst="rect">
            <a:avLst/>
          </a:prstGeom>
          <a:noFill/>
          <a:ln>
            <a:solidFill>
              <a:srgbClr val="005C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3A525-6608-414D-AEE8-EC7A20B7D1BA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9438" y="331788"/>
            <a:ext cx="7931150" cy="776287"/>
          </a:xfrm>
        </p:spPr>
        <p:txBody>
          <a:bodyPr/>
          <a:lstStyle/>
          <a:p>
            <a:pPr eaLnBrk="1" hangingPunct="1"/>
            <a:r>
              <a:rPr lang="ru-RU" sz="2400"/>
              <a:t>Показатели инвалидизации</a:t>
            </a:r>
          </a:p>
        </p:txBody>
      </p:sp>
      <p:graphicFrame>
        <p:nvGraphicFramePr>
          <p:cNvPr id="5837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77825" y="877888"/>
          <a:ext cx="4140200" cy="5291137"/>
        </p:xfrm>
        <a:graphic>
          <a:graphicData uri="http://schemas.openxmlformats.org/presentationml/2006/ole">
            <p:oleObj spid="_x0000_s58370" r:id="rId3" imgW="4139543" imgH="5291787" progId="Excel.Chart.8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449763" y="949325"/>
          <a:ext cx="4387850" cy="5395913"/>
        </p:xfrm>
        <a:graphic>
          <a:graphicData uri="http://schemas.openxmlformats.org/presentationml/2006/ole">
            <p:oleObj spid="_x0000_s58371" r:id="rId4" imgW="4389500" imgH="5395428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9DA75-BAB6-4F25-B41D-D75DBA274BE9}" type="slidenum">
              <a:rPr lang="ru-RU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7192" name="Object 2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0" y="2643188"/>
          <a:ext cx="4953000" cy="2701925"/>
        </p:xfrm>
        <a:graphic>
          <a:graphicData uri="http://schemas.openxmlformats.org/presentationml/2006/ole">
            <p:oleObj spid="_x0000_s7192" name="Worksheet" r:id="rId3" imgW="9324975" imgH="4962525" progId="Excel.Sheet.8">
              <p:embed/>
            </p:oleObj>
          </a:graphicData>
        </a:graphic>
      </p:graphicFrame>
      <p:sp>
        <p:nvSpPr>
          <p:cNvPr id="71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Структура больных – инвалидов по психическому заболеванию в 2013 г. по крупным группам психических расстройств</a:t>
            </a:r>
          </a:p>
        </p:txBody>
      </p:sp>
      <p:sp>
        <p:nvSpPr>
          <p:cNvPr id="7195" name="Текст 2"/>
          <p:cNvSpPr>
            <a:spLocks noGrp="1"/>
          </p:cNvSpPr>
          <p:nvPr>
            <p:ph type="body" idx="4294967295"/>
          </p:nvPr>
        </p:nvSpPr>
        <p:spPr>
          <a:xfrm>
            <a:off x="0" y="1357313"/>
            <a:ext cx="4643438" cy="1071562"/>
          </a:xfrm>
        </p:spPr>
        <p:txBody>
          <a:bodyPr anchor="b"/>
          <a:lstStyle/>
          <a:p>
            <a:pPr marL="1371600" lvl="3" indent="0" algn="ctr">
              <a:buFontTx/>
              <a:buNone/>
            </a:pPr>
            <a:r>
              <a:rPr lang="ru-RU" b="1"/>
              <a:t>Контингенты больных (всего)</a:t>
            </a:r>
          </a:p>
          <a:p>
            <a:pPr marL="0" indent="0" algn="ctr">
              <a:buFontTx/>
              <a:buNone/>
            </a:pPr>
            <a:endParaRPr lang="ru-RU" sz="2000" b="1"/>
          </a:p>
        </p:txBody>
      </p:sp>
      <p:sp>
        <p:nvSpPr>
          <p:cNvPr id="7196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645025" y="1357313"/>
            <a:ext cx="4041775" cy="8175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000" b="1"/>
              <a:t>Первично признанные инвалидами</a:t>
            </a:r>
          </a:p>
          <a:p>
            <a:pPr marL="0" indent="0" algn="ctr">
              <a:buFontTx/>
              <a:buNone/>
            </a:pPr>
            <a:endParaRPr lang="ru-RU" sz="2000" b="1"/>
          </a:p>
        </p:txBody>
      </p:sp>
      <p:graphicFrame>
        <p:nvGraphicFramePr>
          <p:cNvPr id="7193" name="Object 2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578350" y="2393950"/>
          <a:ext cx="4059238" cy="2894013"/>
        </p:xfrm>
        <a:graphic>
          <a:graphicData uri="http://schemas.openxmlformats.org/presentationml/2006/ole">
            <p:oleObj spid="_x0000_s7193" name="Worksheet" r:id="rId4" imgW="8239125" imgH="559117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F4E49-5D42-41AF-B27A-23993A65AC4A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5429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Структура больных – инвалидов по психическому заболеванию в 2013 г. по группам инвалидности</a:t>
            </a:r>
            <a:endParaRPr lang="ru-RU" sz="2000"/>
          </a:p>
        </p:txBody>
      </p:sp>
      <p:sp>
        <p:nvSpPr>
          <p:cNvPr id="54299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1357313"/>
            <a:ext cx="3614738" cy="642937"/>
          </a:xfrm>
        </p:spPr>
        <p:txBody>
          <a:bodyPr anchor="b"/>
          <a:lstStyle/>
          <a:p>
            <a:pPr marL="0" lvl="3" indent="0" algn="ctr">
              <a:buFontTx/>
              <a:buNone/>
            </a:pPr>
            <a:r>
              <a:rPr lang="ru-RU" b="1"/>
              <a:t>Контингенты больных (всего)</a:t>
            </a:r>
          </a:p>
        </p:txBody>
      </p:sp>
      <p:sp>
        <p:nvSpPr>
          <p:cNvPr id="54300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645025" y="1357313"/>
            <a:ext cx="4041775" cy="1000125"/>
          </a:xfrm>
        </p:spPr>
        <p:txBody>
          <a:bodyPr anchor="b"/>
          <a:lstStyle/>
          <a:p>
            <a:pPr marL="0" indent="0" algn="ctr">
              <a:buFontTx/>
              <a:buNone/>
            </a:pPr>
            <a:r>
              <a:rPr lang="ru-RU" sz="2000" b="1"/>
              <a:t>Первично признанные инвалидами</a:t>
            </a:r>
          </a:p>
          <a:p>
            <a:pPr marL="0" indent="0" algn="ctr">
              <a:buFontTx/>
              <a:buNone/>
            </a:pPr>
            <a:endParaRPr lang="ru-RU" sz="2000" b="1"/>
          </a:p>
        </p:txBody>
      </p:sp>
      <p:graphicFrame>
        <p:nvGraphicFramePr>
          <p:cNvPr id="54296" name="Object 2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381500" y="2384425"/>
          <a:ext cx="4244975" cy="3349625"/>
        </p:xfrm>
        <a:graphic>
          <a:graphicData uri="http://schemas.openxmlformats.org/presentationml/2006/ole">
            <p:oleObj spid="_x0000_s54296" name="Worksheet" r:id="rId3" imgW="8810625" imgH="6619875" progId="Excel.Sheet.8">
              <p:embed/>
            </p:oleObj>
          </a:graphicData>
        </a:graphic>
      </p:graphicFrame>
      <p:graphicFrame>
        <p:nvGraphicFramePr>
          <p:cNvPr id="54297" name="Object 25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6725" y="2563813"/>
          <a:ext cx="4173538" cy="3200400"/>
        </p:xfrm>
        <a:graphic>
          <a:graphicData uri="http://schemas.openxmlformats.org/presentationml/2006/ole">
            <p:oleObj spid="_x0000_s54297" name="Worksheet" r:id="rId4" imgW="8686800" imgH="66675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97372-A6F8-4E56-A26B-4A29D5C8C130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7168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15888"/>
            <a:ext cx="8229600" cy="6553200"/>
          </a:xfrm>
          <a:ln/>
        </p:spPr>
        <p:txBody>
          <a:bodyPr/>
          <a:lstStyle/>
          <a:p>
            <a:pPr marL="0" indent="358775"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005C2A"/>
                </a:solidFill>
              </a:rPr>
              <a:t>Подведем некоторые итоги за период с 2005 по 2013 г. в деятельности учреждений психиатрической службы и в распространенности психических расстройств в населении страны.</a:t>
            </a:r>
          </a:p>
          <a:p>
            <a:pPr marL="0" indent="358775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1. Сеть психиатрических амбулаторных и стационарных учреждений за период с 2005 по 2013 г. существенно сузилась, особенно на муниципальном уровне (сократилось большое количество психоневрологических и психотерапевтических кабинетов).</a:t>
            </a:r>
          </a:p>
          <a:p>
            <a:pPr marL="0" indent="358775">
              <a:lnSpc>
                <a:spcPct val="80000"/>
              </a:lnSpc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8775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2. За этот же период заметно сократилось число врачей-психиатров и психотерапевтов – физических лиц; также значительно уменьшилось число занятых ими должностей, в том числе занятых на амбулаторном приеме.</a:t>
            </a:r>
          </a:p>
          <a:p>
            <a:pPr marL="0" indent="358775">
              <a:lnSpc>
                <a:spcPct val="8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8775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3. Существенно замедлился темп роста числа специалистов с немедицинским образованием как в амбулаторном, так и в стационарном звене психиатрической службы страны.</a:t>
            </a:r>
          </a:p>
          <a:p>
            <a:pPr marL="0" indent="358775">
              <a:lnSpc>
                <a:spcPct val="8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8775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4. Достаточно серьезно сократился коечный психиатрический фонд, однако число госпитализируемых больных с психическими расстройствами держится устойчиво на уровне 600-620 тыс. человек (снижение общего числа госпитализируемых в ПБ больных происходит за счет сокращения числа госпитализируемых больных с наркологическими и другими расстройствами, не входящими в класс психических расстройств).</a:t>
            </a:r>
          </a:p>
          <a:p>
            <a:pPr marL="0" indent="358775">
              <a:lnSpc>
                <a:spcPct val="8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8775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5. Абсолютное число обратившихся за психиатрической помощью больных психическими расстройствами составило в 2013 г. 4097,9 тыс. человек (2,9% всего населения). По сравнению с 2005 г. число обратившихся за помощью уменьшилось на 125,8 тыс. человек (на 3,0%), при этом число больных с впервые в жизни установленным диагнозом достигло 459,0 тыс. человек и снизилось за анализируемый период на 93,9 тыс. человек (на 17,0%). То есть можно полагать, что общее уменьшение контингента обратившихся за помощью больных сложилось в основном за счет того, что до нашей «первичной» психиатрической помощи не «дошли» примерно 94 тыс. человек, которым был бы установлен впервые в жизни психиатрический диагноз (75% общей «убыли») и только на ¼ сократился контингент психически больных за счет движения больных (снятые с наблюдения по разным причинам).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F4566B-C35F-4D18-B513-202EA10CBB68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355600">
              <a:lnSpc>
                <a:spcPct val="80000"/>
              </a:lnSpc>
              <a:buFontTx/>
              <a:buNone/>
            </a:pPr>
            <a:endParaRPr lang="ru-RU" sz="2400" i="1">
              <a:solidFill>
                <a:schemeClr val="hlink"/>
              </a:solidFill>
            </a:endParaRPr>
          </a:p>
          <a:p>
            <a:pPr marL="0" indent="355600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6. Контингент психически больных весьма сложен и в клиническом, и в социальном плане. Так, близко к половине (48,4%) в контингенте составляют больные психозами и состояниями слабоумия, а также страдающие умственной отсталостью; из всего контингента около 42% больных находятся под диспансерным наблюдением; более 1 млн. больных (25,4%) – это инвалиды по психическому заболеванию; в контингенте психически больных чуть больше половины (52,4%) – это лица трудоспособного возраста, а работают всего порядке 17%.</a:t>
            </a:r>
          </a:p>
          <a:p>
            <a:pPr marL="0" indent="355600">
              <a:lnSpc>
                <a:spcPct val="80000"/>
              </a:lnSpc>
              <a:buFontTx/>
              <a:buNone/>
            </a:pPr>
            <a:endParaRPr lang="ru-RU" sz="1400" i="1">
              <a:solidFill>
                <a:schemeClr val="hlink"/>
              </a:solidFill>
            </a:endParaRPr>
          </a:p>
          <a:p>
            <a:pPr marL="0" indent="355600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7. Сложился серьезный дисбаланс между стремлением как можно скорее сократить психиатрический коечный фонд и при этом добиться многократного сокращения сроков пребывания психически больных в стационарах (в настоящее время средняя длительность пребывания выбывшего больного находится в пределах 75 дней) и возможностью амбулаторных психиатрических учреждений обеспечивать оказание эффективной психиатрической помощи (лечебной, реабилитационной, социальной и иной) всему контингенту психически больных (более 4 млн. человек), включая и значительное количество ежегодно выписываемых из ПБ больных на долечивание и реабилитацию. Напомним, по состоянию на 2013 г. во всех психиатрических учреждениях (и амбулаторных, и стационарных) функционировали всего 6516 среднегодовых мест в ЛПМ (ЛТМ) и 17866 среднегодовых мест в дневных (ночных) стационарах.</a:t>
            </a:r>
          </a:p>
          <a:p>
            <a:pPr marL="0" indent="355600">
              <a:lnSpc>
                <a:spcPct val="80000"/>
              </a:lnSpc>
              <a:buFontTx/>
              <a:buNone/>
            </a:pPr>
            <a:endParaRPr lang="ru-RU" sz="1400" i="1">
              <a:solidFill>
                <a:schemeClr val="hlink"/>
              </a:solidFill>
            </a:endParaRPr>
          </a:p>
          <a:p>
            <a:pPr marL="0" indent="355600">
              <a:lnSpc>
                <a:spcPct val="8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Таким образом, ускоренное реформирование психиатрической службы страны, усилившееся в последние 2-3 года, грозит серьезными последствиями, которые могут сократить доступность психиатрической помощи населению страны до минимума. Все это самым отрицательным образом скажется на социальном положении больных с психическими расстройствами, и на социальной обстановке в стране в целом.</a:t>
            </a:r>
          </a:p>
          <a:p>
            <a:pPr marL="0" indent="355600">
              <a:lnSpc>
                <a:spcPct val="80000"/>
              </a:lnSpc>
              <a:buFontTx/>
              <a:buNone/>
            </a:pPr>
            <a:endParaRPr lang="ru-RU" sz="1600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/>
              <a:t>РАЗДЕЛ  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A10D1-E915-4A64-876E-1573D677D425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1663" cy="995362"/>
          </a:xfrm>
        </p:spPr>
        <p:txBody>
          <a:bodyPr/>
          <a:lstStyle/>
          <a:p>
            <a:r>
              <a:rPr lang="ru-RU" sz="1600" b="1">
                <a:solidFill>
                  <a:srgbClr val="005C2A"/>
                </a:solidFill>
              </a:rPr>
              <a:t/>
            </a:r>
            <a:br>
              <a:rPr lang="ru-RU" sz="1600" b="1">
                <a:solidFill>
                  <a:srgbClr val="005C2A"/>
                </a:solidFill>
              </a:rPr>
            </a:br>
            <a:r>
              <a:rPr lang="ru-RU" sz="1600" b="1">
                <a:solidFill>
                  <a:srgbClr val="005C2A"/>
                </a:solidFill>
              </a:rPr>
              <a:t>Оценка качества отчетов по формам №№10 и 36 по психиатрии за 2013 г. и о дополнениях, внесенных в фф. №10 и 36 в 2014 г.</a:t>
            </a:r>
            <a:br>
              <a:rPr lang="ru-RU" sz="1600" b="1">
                <a:solidFill>
                  <a:srgbClr val="005C2A"/>
                </a:solidFill>
              </a:rPr>
            </a:br>
            <a:r>
              <a:rPr lang="ru-RU" sz="1600" b="1">
                <a:solidFill>
                  <a:srgbClr val="005C2A"/>
                </a:solidFill>
              </a:rPr>
              <a:t> </a:t>
            </a:r>
            <a:r>
              <a:rPr lang="ru-RU" sz="1400" b="1">
                <a:solidFill>
                  <a:srgbClr val="005C2A"/>
                </a:solidFill>
              </a:rPr>
              <a:t>Н.А.Творогова, Л.Н.Авдеева, Т.А.Николаева, О.В.Сидорюк</a:t>
            </a:r>
            <a:r>
              <a:rPr lang="ru-RU" sz="2800" b="1">
                <a:solidFill>
                  <a:schemeClr val="hlink"/>
                </a:solidFill>
              </a:rPr>
              <a:t> </a:t>
            </a:r>
            <a:r>
              <a:rPr lang="ru-RU" sz="1600" b="1">
                <a:solidFill>
                  <a:srgbClr val="005C2A"/>
                </a:solidFill>
              </a:rPr>
              <a:t/>
            </a:r>
            <a:br>
              <a:rPr lang="ru-RU" sz="1600" b="1">
                <a:solidFill>
                  <a:srgbClr val="005C2A"/>
                </a:solidFill>
              </a:rPr>
            </a:br>
            <a:r>
              <a:rPr lang="ru-RU" sz="1600" b="1">
                <a:solidFill>
                  <a:srgbClr val="005C2A"/>
                </a:solidFill>
              </a:rPr>
              <a:t/>
            </a:r>
            <a:br>
              <a:rPr lang="ru-RU" sz="1600" b="1">
                <a:solidFill>
                  <a:srgbClr val="005C2A"/>
                </a:solidFill>
              </a:rPr>
            </a:br>
            <a:endParaRPr lang="ru-RU" sz="1600" b="1">
              <a:solidFill>
                <a:srgbClr val="005C2A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184775"/>
          </a:xfrm>
        </p:spPr>
        <p:txBody>
          <a:bodyPr/>
          <a:lstStyle/>
          <a:p>
            <a:pPr marL="0" indent="355600">
              <a:lnSpc>
                <a:spcPct val="90000"/>
              </a:lnSpc>
              <a:buFontTx/>
              <a:buNone/>
            </a:pPr>
            <a:endParaRPr lang="ru-RU" sz="1600">
              <a:solidFill>
                <a:srgbClr val="005C2A"/>
              </a:solidFill>
            </a:endParaRPr>
          </a:p>
          <a:p>
            <a:pPr marL="0" indent="355600" algn="ctr">
              <a:lnSpc>
                <a:spcPct val="90000"/>
              </a:lnSpc>
              <a:buFontTx/>
              <a:buNone/>
            </a:pPr>
            <a:r>
              <a:rPr lang="ru-RU" sz="1600">
                <a:solidFill>
                  <a:srgbClr val="005C2A"/>
                </a:solidFill>
              </a:rPr>
              <a:t>1. Дополнения и изменения, внесенные в отчетные фф. №10 и 36</a:t>
            </a:r>
          </a:p>
          <a:p>
            <a:pPr marL="0" indent="355600" algn="ctr">
              <a:lnSpc>
                <a:spcPct val="90000"/>
              </a:lnSpc>
              <a:buFontTx/>
              <a:buNone/>
            </a:pPr>
            <a:r>
              <a:rPr lang="ru-RU" sz="1600">
                <a:solidFill>
                  <a:srgbClr val="005C2A"/>
                </a:solidFill>
              </a:rPr>
              <a:t>по психиатрии в 2014 г.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В формы №№10 и 36 в 2014 г. внесены некоторые дополнения и изменения. Формы утверждены Приказом Росстата 30 июля 2014 г. №459 и подлежат с учетом дополнений и изменений заполнению по итогам за 2014 г.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 algn="ctr">
              <a:lnSpc>
                <a:spcPct val="90000"/>
              </a:lnSpc>
              <a:buFontTx/>
              <a:buNone/>
            </a:pPr>
            <a:r>
              <a:rPr lang="ru-RU" sz="1600">
                <a:solidFill>
                  <a:srgbClr val="005C2A"/>
                </a:solidFill>
              </a:rPr>
              <a:t>2. Рекомендации и замечания по качеству отчетов за 2013 г.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В  2013 г. отчеты по фф. №36 и №10 принимались уже четвертый год по формам, утвержденным Постановлением Росстата от 29.06.99 №49. Поэтому можно считать, что достаточно хорошо уже обкатаны все виды контролей, с помощью которых выявляются логические и счетные ошибки или взаимосвязи абсолютных показателей,  содержащихся в отчетных формах №10 и №36 по психиатрии, а также в фф.№30, 12, 14, 16-ВН, 17, 19, 47, в которых также содержатся важные сведения по психиатрии (о сети психиатрических учреждений, коечном фонде, о кадрах врачей-психиатров и психотерапевтов и др.). Однако ежегодно при приеме отчетов мы сталкиваемся с довольно большим количеством просчетов, пропусков, иногда просто ошибок. В настоящем коротком выступлении мы приведем только обобщенные данные о выявленных недочетах по всем регионам страны с распределением их по номерам таблиц, в которые были внесены необходимые корректировки (таблицы 1 и 2).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439BD-BEB2-4C84-AC93-D00580CAA04D}" type="slidenum">
              <a:rPr lang="ru-RU"/>
              <a:pPr>
                <a:defRPr/>
              </a:pPr>
              <a:t>17</a:t>
            </a:fld>
            <a:endParaRPr lang="ru-RU"/>
          </a:p>
        </p:txBody>
      </p:sp>
      <p:graphicFrame>
        <p:nvGraphicFramePr>
          <p:cNvPr id="88147" name="Group 83"/>
          <p:cNvGraphicFramePr>
            <a:graphicFrameLocks noGrp="1"/>
          </p:cNvGraphicFramePr>
          <p:nvPr/>
        </p:nvGraphicFramePr>
        <p:xfrm>
          <a:off x="250825" y="908050"/>
          <a:ext cx="8713788" cy="5794375"/>
        </p:xfrm>
        <a:graphic>
          <a:graphicData uri="http://schemas.openxmlformats.org/drawingml/2006/table">
            <a:tbl>
              <a:tblPr/>
              <a:tblGrid>
                <a:gridCol w="1146175"/>
                <a:gridCol w="1182688"/>
                <a:gridCol w="1258887"/>
                <a:gridCol w="1244600"/>
                <a:gridCol w="1244600"/>
                <a:gridCol w="1196975"/>
                <a:gridCol w="414338"/>
                <a:gridCol w="1025525"/>
              </a:tblGrid>
              <a:tr h="2492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Фф. №10 и 36 – без корректировок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Корректировки внесены: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 нарушено межгодовое движение: (2100+2110), 2300+2320 (всего, дети, подростки)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2100 по №2210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2300 по №2340, вкл. межгодовое движение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2400 по №2900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терри-торий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Российская Федерация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5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Центральный 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1.Воронежская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2.Липецкая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3.Смоленская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1.Курская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(тт.2000, 3000)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2.Ярославская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(тт.2000, 3000)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3.Ивановская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(т.3000)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4.Рязанская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(т.3000)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5.Тульская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(т.3000)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1.Калужская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2.Костромская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3.Московская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Орловская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5.Рязанская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6.Тамбовская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7.Ярославская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1.Брянская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2.Курская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3.Московская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4.Тверская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5.Тульская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6.Тамбовская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1.Белгородская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2.Владимировская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3.Курская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4.Московская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5.Москва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1.Тамбовская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(т.2300, стр.22)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2.Тульская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(т.2320, подр.)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Северо-Западный ФО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1.Ненецкий АО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2.Архангельская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3.Вологодская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1.Калининградс-кая (тт.2000, 3000, бол.корр.)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2.Мурманская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(тт.2000, 3000, бол.корр.)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3.г.Санкт-Пе-тербург (т.3000)                       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1.Калининградская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2.Ленинградская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3.Мурманская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4.Новгородская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5.Псковская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6.Р.Коми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7.г.Санкт-Петербург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1.Р.Карелия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2.Калининградская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3.Мурманская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1.Р.Карелия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2.Мурманская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3.Псковская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Область: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1.Мурманская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(т.2300, стр.25; т.2320, дети)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26" name="Text Box 62"/>
          <p:cNvSpPr txBox="1">
            <a:spLocks noChangeArrowheads="1"/>
          </p:cNvSpPr>
          <p:nvPr/>
        </p:nvSpPr>
        <p:spPr bwMode="auto">
          <a:xfrm>
            <a:off x="250825" y="293688"/>
            <a:ext cx="849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/>
            <a:r>
              <a:rPr lang="ru-RU" sz="1200" b="1"/>
              <a:t>Распределение регионов Российской Федерации в 2013 г. по номерам таблиц в фф. №10 и 36, в которые были внесены корректировки</a:t>
            </a:r>
          </a:p>
        </p:txBody>
      </p:sp>
      <p:sp>
        <p:nvSpPr>
          <p:cNvPr id="88127" name="Text Box 63"/>
          <p:cNvSpPr txBox="1">
            <a:spLocks noChangeArrowheads="1"/>
          </p:cNvSpPr>
          <p:nvPr/>
        </p:nvSpPr>
        <p:spPr bwMode="auto">
          <a:xfrm>
            <a:off x="7504113" y="522288"/>
            <a:ext cx="1171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ru-RU" sz="1000" b="1"/>
              <a:t>Таблица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E2319-6295-43BF-9731-9BDE5E197F16}" type="slidenum">
              <a:rPr lang="ru-RU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89090" name="Group 2"/>
          <p:cNvGraphicFramePr>
            <a:graphicFrameLocks noGrp="1"/>
          </p:cNvGraphicFramePr>
          <p:nvPr/>
        </p:nvGraphicFramePr>
        <p:xfrm>
          <a:off x="395288" y="549275"/>
          <a:ext cx="8424862" cy="5688013"/>
        </p:xfrm>
        <a:graphic>
          <a:graphicData uri="http://schemas.openxmlformats.org/drawingml/2006/table">
            <a:tbl>
              <a:tblPr/>
              <a:tblGrid>
                <a:gridCol w="1081087"/>
                <a:gridCol w="1065213"/>
                <a:gridCol w="1093787"/>
                <a:gridCol w="1296988"/>
                <a:gridCol w="1223962"/>
                <a:gridCol w="1152525"/>
                <a:gridCol w="503238"/>
                <a:gridCol w="1008062"/>
              </a:tblGrid>
              <a:tr h="315913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Фф. №10 и 36 – без корректировок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Корректировки внесены: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 нарушено межгодовое движение: (2100+2110), 2300+2320 (всего, дети, подростки)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2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2100 по №2210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2300 по №2340, вкл. межгодовое движение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2400 по №2900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терри-торий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3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Южный 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1.Краснодарс-кий край (т.2000)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2.Ростовская обл. (т.3000)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1.Р.Калмыкия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2.Краснодарский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3.Волгоградская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4.Ростовская 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1.Р.Адыгея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2.Краснодарский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3.Ростовская 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1.Астраханская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1.Краснодарский край (стр.1)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2.Ростовская обл. (стр.1)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Северо-Кавказский 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1.Северная Осетия (тт.2000, 3000)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2.Дагестан (т.3000)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3.Чеченская (т.3000)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1.Дагестан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2.Ингушетия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3.Кабардино-Балкария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4.Северная Осетия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5.Чеченская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6.Ставропольский край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1.Карачаево-Черкессия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2.Северная Осетия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3.Чеченская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1.Дагестан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2.Чеченская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3.Ставропольс-кий край                                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1.Карачаево-Черкессия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(т.2300, стр.25, т.2320, дети)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2.Северная Осетия (т.2100+2110, т.2320, дети, подр.)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3.Чеченская (т.2100+2110, т.2320 – дети, подр.)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39" name="Text Box 51"/>
          <p:cNvSpPr txBox="1">
            <a:spLocks noChangeArrowheads="1"/>
          </p:cNvSpPr>
          <p:nvPr/>
        </p:nvSpPr>
        <p:spPr bwMode="auto">
          <a:xfrm>
            <a:off x="250825" y="173038"/>
            <a:ext cx="8497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1" hangingPunct="1"/>
            <a:r>
              <a:rPr lang="ru-RU" sz="1200" b="1"/>
              <a:t>Продолжение таблицы 1</a:t>
            </a:r>
          </a:p>
        </p:txBody>
      </p:sp>
      <p:sp>
        <p:nvSpPr>
          <p:cNvPr id="89140" name="Line 52"/>
          <p:cNvSpPr>
            <a:spLocks noChangeShapeType="1"/>
          </p:cNvSpPr>
          <p:nvPr/>
        </p:nvSpPr>
        <p:spPr bwMode="auto">
          <a:xfrm>
            <a:off x="1692275" y="29241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9141" name="Line 53"/>
          <p:cNvSpPr>
            <a:spLocks noChangeShapeType="1"/>
          </p:cNvSpPr>
          <p:nvPr/>
        </p:nvSpPr>
        <p:spPr bwMode="auto">
          <a:xfrm>
            <a:off x="1692275" y="47974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3B7A0-29D7-4021-9371-67D27C8EDBEF}" type="slidenum">
              <a:rPr lang="ru-RU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90183" name="Group 71"/>
          <p:cNvGraphicFramePr>
            <a:graphicFrameLocks noGrp="1"/>
          </p:cNvGraphicFramePr>
          <p:nvPr/>
        </p:nvGraphicFramePr>
        <p:xfrm>
          <a:off x="323850" y="765175"/>
          <a:ext cx="8496300" cy="5386388"/>
        </p:xfrm>
        <a:graphic>
          <a:graphicData uri="http://schemas.openxmlformats.org/drawingml/2006/table">
            <a:tbl>
              <a:tblPr/>
              <a:tblGrid>
                <a:gridCol w="1090613"/>
                <a:gridCol w="1141412"/>
                <a:gridCol w="1036638"/>
                <a:gridCol w="1306512"/>
                <a:gridCol w="1235075"/>
                <a:gridCol w="1162050"/>
                <a:gridCol w="434975"/>
                <a:gridCol w="1089025"/>
              </a:tblGrid>
              <a:tr h="2667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Фф. №10 и 36 – без корректировок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Корректировки внесены: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 нарушено межгодовое движение: (2100+2110), 2300+2320 (всего, дети, подростки)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2100 по №2210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2300 по №2340, вкл. межгодовое движение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2400 по №2900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все-го территорий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Приволжский ФО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1.Удмуртская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2.Кировская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3.Нижегородская 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1.Р.Татарстан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(т.2000)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2.Оренбургская обл. (т.2000)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1.Башкортостан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(правка по э/в)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2.Марий Эл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3.Мордовия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4.Чувашская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5.Пермский край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6.Оренбургская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7.Пензенская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8.Саратовская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9.Ульяновская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1.Пермский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2.Пензенская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3.Самарская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1.Р.Чувашская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2.Пензенская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3.Саратовская 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7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Уральский 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1.Курганская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2.Тюменская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1.Свердловская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2.Ханты-Мансийский АО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Челябинская обл.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1.Свердловская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2.Ямало-Ненецкий АО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1.Свердловская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(т.2300, стр.22, т.2320 дети)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2.Ямало-Ненецкий АО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(т.2320 дети)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63" name="Text Box 51"/>
          <p:cNvSpPr txBox="1">
            <a:spLocks noChangeArrowheads="1"/>
          </p:cNvSpPr>
          <p:nvPr/>
        </p:nvSpPr>
        <p:spPr bwMode="auto">
          <a:xfrm>
            <a:off x="466725" y="388938"/>
            <a:ext cx="8497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eaLnBrk="1" hangingPunct="1"/>
            <a:r>
              <a:rPr lang="ru-RU" sz="1200" b="1"/>
              <a:t>Продолжение таблицы 1</a:t>
            </a:r>
          </a:p>
        </p:txBody>
      </p:sp>
      <p:sp>
        <p:nvSpPr>
          <p:cNvPr id="90164" name="Line 52"/>
          <p:cNvSpPr>
            <a:spLocks noChangeShapeType="1"/>
          </p:cNvSpPr>
          <p:nvPr/>
        </p:nvSpPr>
        <p:spPr bwMode="auto">
          <a:xfrm>
            <a:off x="8101013" y="30686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65" name="Line 53"/>
          <p:cNvSpPr>
            <a:spLocks noChangeShapeType="1"/>
          </p:cNvSpPr>
          <p:nvPr/>
        </p:nvSpPr>
        <p:spPr bwMode="auto">
          <a:xfrm>
            <a:off x="2771775" y="544512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6516688" y="53736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/>
              <a:t>РАЗДЕЛ</a:t>
            </a:r>
            <a:r>
              <a:rPr lang="en-US" sz="6600"/>
              <a:t> </a:t>
            </a:r>
            <a:r>
              <a:rPr lang="ru-RU" sz="6600"/>
              <a:t>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F1D3-6224-470D-8285-53258C37A4E7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025"/>
          </a:xfrm>
        </p:spPr>
        <p:txBody>
          <a:bodyPr/>
          <a:lstStyle/>
          <a:p>
            <a:pPr algn="r"/>
            <a:r>
              <a:rPr lang="ru-RU" sz="1000" b="1"/>
              <a:t>Продолжение таблицы 1</a:t>
            </a:r>
          </a:p>
        </p:txBody>
      </p:sp>
      <p:graphicFrame>
        <p:nvGraphicFramePr>
          <p:cNvPr id="91195" name="Group 59"/>
          <p:cNvGraphicFramePr>
            <a:graphicFrameLocks noGrp="1"/>
          </p:cNvGraphicFramePr>
          <p:nvPr>
            <p:ph type="body" idx="1"/>
          </p:nvPr>
        </p:nvGraphicFramePr>
        <p:xfrm>
          <a:off x="457200" y="692150"/>
          <a:ext cx="8229600" cy="5051425"/>
        </p:xfrm>
        <a:graphic>
          <a:graphicData uri="http://schemas.openxmlformats.org/drawingml/2006/table">
            <a:tbl>
              <a:tblPr/>
              <a:tblGrid>
                <a:gridCol w="1055688"/>
                <a:gridCol w="1039812"/>
                <a:gridCol w="1069975"/>
                <a:gridCol w="1266825"/>
                <a:gridCol w="1195388"/>
                <a:gridCol w="1125537"/>
                <a:gridCol w="422275"/>
                <a:gridCol w="1054100"/>
              </a:tblGrid>
              <a:tr h="26828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Фф. №10 и 36 – без корректировок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Корректировки внесены: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 нарушено межгодовое движение: (2100+2110), 2300+2320 (всего, дети, подростки)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№36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2100 по №2210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2300 по №2340, вкл. межгодовое движение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таблицы с № от 2400 по №2900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все-го территорий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6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Сибирский ФО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1.Р.Хакасия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2.Алтайский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Забайкальский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4.Омская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5.Тюменская 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1.Иркутская обл. (т.2000, 3000)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2.Р.Алтай (т.2000)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3.Красноярский край (т.2000)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Республики: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1.Алтай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2.Бурятия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3.Тыва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4.Иркутская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5.Кемеровская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6.Новосибирская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7.Красноярский край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Области: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1.Иркутская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2.Кемеровская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3.Новосибирская                       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1.Р.Алтай                        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1.Р.Тыва (2100+2110)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2.Кемеровская обл. (2100+2110, т.2320, дети)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3.Новосибирская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обл. (т.2320, дети, подр.)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Дальневосточный ФО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1.Камчатский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Сахалинская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1.Приморский край (т.2000)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2.Магаданская обл. (т.2000)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1.Приморский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2.Хабаровский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3.Амурская обл.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4.Чукотский АО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1.Р.Якутия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2.Приморский край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3.Хабаровский край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1.Р.Якутия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2.Амурская обл.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1.Хабаровский край (т.2300, стр.25)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ACF58-9C1F-4DBC-9500-FC636CD331C0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287337"/>
          </a:xfrm>
        </p:spPr>
        <p:txBody>
          <a:bodyPr/>
          <a:lstStyle/>
          <a:p>
            <a:r>
              <a:rPr lang="ru-RU" sz="1200" b="1"/>
              <a:t>Перечень таблиц (в ф. №36), в которые были внесены корректировки в тех или иных регионах РФ в 2013 г.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288213" y="476250"/>
            <a:ext cx="9509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ru-RU" sz="1200" b="1"/>
              <a:t>Таблица 2</a:t>
            </a:r>
          </a:p>
        </p:txBody>
      </p:sp>
      <p:graphicFrame>
        <p:nvGraphicFramePr>
          <p:cNvPr id="92297" name="Group 137"/>
          <p:cNvGraphicFramePr>
            <a:graphicFrameLocks noGrp="1"/>
          </p:cNvGraphicFramePr>
          <p:nvPr/>
        </p:nvGraphicFramePr>
        <p:xfrm>
          <a:off x="457200" y="908050"/>
          <a:ext cx="8229600" cy="3611563"/>
        </p:xfrm>
        <a:graphic>
          <a:graphicData uri="http://schemas.openxmlformats.org/drawingml/2006/table">
            <a:tbl>
              <a:tblPr/>
              <a:tblGrid>
                <a:gridCol w="1666875"/>
                <a:gridCol w="792163"/>
                <a:gridCol w="719137"/>
                <a:gridCol w="792163"/>
                <a:gridCol w="1728787"/>
                <a:gridCol w="792163"/>
                <a:gridCol w="863600"/>
                <a:gridCol w="874712"/>
              </a:tblGrid>
              <a:tr h="2174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по 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по 2340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Российская Федерация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Московская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ЦЕНТРАЛЬНЫЙ ФО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14 территорий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Орловская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Белгородская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Рязанская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Брянская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Смоленская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Владимирская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Тамбовская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Ивановская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Тверская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Калужская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Тульская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Костромская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Ярославская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Курская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г.Москва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Липецкая область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50733-5989-41F9-88F9-394EFF3DAEA2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pPr algn="r"/>
            <a:r>
              <a:rPr lang="ru-RU" sz="1200" b="1"/>
              <a:t>Продолжение таблицы 2</a:t>
            </a:r>
          </a:p>
        </p:txBody>
      </p:sp>
      <p:graphicFrame>
        <p:nvGraphicFramePr>
          <p:cNvPr id="93372" name="Group 188"/>
          <p:cNvGraphicFramePr>
            <a:graphicFrameLocks noGrp="1"/>
          </p:cNvGraphicFramePr>
          <p:nvPr>
            <p:ph idx="1"/>
          </p:nvPr>
        </p:nvGraphicFramePr>
        <p:xfrm>
          <a:off x="457200" y="620713"/>
          <a:ext cx="8229600" cy="5672137"/>
        </p:xfrm>
        <a:graphic>
          <a:graphicData uri="http://schemas.openxmlformats.org/drawingml/2006/table">
            <a:tbl>
              <a:tblPr/>
              <a:tblGrid>
                <a:gridCol w="1811338"/>
                <a:gridCol w="790575"/>
                <a:gridCol w="576262"/>
                <a:gridCol w="649288"/>
                <a:gridCol w="1943100"/>
                <a:gridCol w="792162"/>
                <a:gridCol w="792163"/>
                <a:gridCol w="874712"/>
              </a:tblGrid>
              <a:tr h="2682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по 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по 2340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СЕВЕРО-ЗАПАДНЫЙ ФО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8 территорий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ЮЖНЫЙ ФО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6 территорий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Р.Карелия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Р.Адыгея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Р.Коми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Р.Калмыкия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2201, 2210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Архангельская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Краснодарский край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Ненецкий АО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Астраханская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Вологодская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Волгоградская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Калининградская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Ростовская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Ленинградская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Мурманская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СЕВЕРО-КАВКАЗСКИЙ ФО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7 территорий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Новгородская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Р.Дагестан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Псковская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2120, 2210, 2201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Р.Ингушетия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г.Санкт-Петербург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2180, 2200, 2210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Р.Кабардино-Балкарская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Р.Карачаево-Черкесская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2300, 2320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3"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Р.Северная Осетия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2300, 2320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Р.Чеченская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2100, 2110, 2190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2320, 2340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Ставропольский край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2180, 2200, 2210 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8BD06-72A5-49A0-86B1-A55A9A130DC7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287337"/>
          </a:xfrm>
        </p:spPr>
        <p:txBody>
          <a:bodyPr/>
          <a:lstStyle/>
          <a:p>
            <a:pPr algn="r"/>
            <a:r>
              <a:rPr lang="ru-RU" sz="1200" b="1"/>
              <a:t>Продолжение таблицы 2</a:t>
            </a:r>
          </a:p>
        </p:txBody>
      </p:sp>
      <p:graphicFrame>
        <p:nvGraphicFramePr>
          <p:cNvPr id="94365" name="Group 157"/>
          <p:cNvGraphicFramePr>
            <a:graphicFrameLocks noGrp="1"/>
          </p:cNvGraphicFramePr>
          <p:nvPr/>
        </p:nvGraphicFramePr>
        <p:xfrm>
          <a:off x="457200" y="549275"/>
          <a:ext cx="8229600" cy="5464175"/>
        </p:xfrm>
        <a:graphic>
          <a:graphicData uri="http://schemas.openxmlformats.org/drawingml/2006/table">
            <a:tbl>
              <a:tblPr/>
              <a:tblGrid>
                <a:gridCol w="1811338"/>
                <a:gridCol w="790575"/>
                <a:gridCol w="792162"/>
                <a:gridCol w="576263"/>
                <a:gridCol w="1728787"/>
                <a:gridCol w="792163"/>
                <a:gridCol w="863600"/>
                <a:gridCol w="874712"/>
              </a:tblGrid>
              <a:tr h="2587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по 2340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ПРИВОЛЖСКИЙ ФО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10 территорий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УРАЛЬСКИЙ ФО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4 территории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Р.Башкортостан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 (корр. по эл/в)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Курганская область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Р.Марий Эл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(корр. по эл/в),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Свердловская область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2300, 2320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Р.Мордовия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Тюменская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Р.Татарстан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Ханты-Мансийский АО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Р.Удмуртская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Ямало-Ненецкий АО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Р.Чувашская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Челябинская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2180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Пермский край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2110, 2150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Кировская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Нижегородская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Оренбургская область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Пензенская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Самарская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2320, 2340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Саратовская область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 (корр. в эл/в)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Ульяновская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FB7AC-C7B4-4A23-A014-1348F73DE098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7000"/>
          </a:xfrm>
        </p:spPr>
        <p:txBody>
          <a:bodyPr/>
          <a:lstStyle/>
          <a:p>
            <a:pPr algn="r"/>
            <a:r>
              <a:rPr lang="ru-RU" sz="1200" b="1"/>
              <a:t>Продолжение таблицы 2</a:t>
            </a:r>
          </a:p>
        </p:txBody>
      </p:sp>
      <p:graphicFrame>
        <p:nvGraphicFramePr>
          <p:cNvPr id="95408" name="Group 176"/>
          <p:cNvGraphicFramePr>
            <a:graphicFrameLocks noGrp="1"/>
          </p:cNvGraphicFramePr>
          <p:nvPr>
            <p:ph idx="1"/>
          </p:nvPr>
        </p:nvGraphicFramePr>
        <p:xfrm>
          <a:off x="468313" y="549275"/>
          <a:ext cx="8229600" cy="5545138"/>
        </p:xfrm>
        <a:graphic>
          <a:graphicData uri="http://schemas.openxmlformats.org/drawingml/2006/table">
            <a:tbl>
              <a:tblPr/>
              <a:tblGrid>
                <a:gridCol w="1811337"/>
                <a:gridCol w="790575"/>
                <a:gridCol w="792163"/>
                <a:gridCol w="576262"/>
                <a:gridCol w="1933575"/>
                <a:gridCol w="863600"/>
                <a:gridCol w="720725"/>
                <a:gridCol w="741363"/>
              </a:tblGrid>
              <a:tr h="43180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Регионы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Номера таблиц в ф. №36: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2100 по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2300 по 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 2400 по 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СИБИРСКИЙ ФО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7 территорий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ДАЛЬНЕВОСТОЧНЫЙ ФО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 6 территорий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Р.Алтай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Р.Якутия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Р.Бурятия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Камчатский край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Р.Тыва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Приморский край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2100, 2120, 2201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Р.Хакасия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Хабаровский край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Алтайский край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Амурская область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Забайкальский край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Магаданская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Красноярский край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2110, 2210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Сахалинская область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Иркутская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Еврейская АО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Кемеровская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2100, 2110, 2210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2310, 2320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Чукотский АО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Новосибирская область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2310, 2320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Омская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Томская область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600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6AC0A-846B-414D-9B1D-80B459EFB542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905500"/>
          </a:xfrm>
        </p:spPr>
        <p:txBody>
          <a:bodyPr/>
          <a:lstStyle/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800" b="1" u="sng">
                <a:solidFill>
                  <a:srgbClr val="005C2A"/>
                </a:solidFill>
              </a:rPr>
              <a:t>Форма №10.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800" b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600" b="1">
                <a:solidFill>
                  <a:schemeClr val="hlink"/>
                </a:solidFill>
              </a:rPr>
              <a:t>1) </a:t>
            </a:r>
            <a:r>
              <a:rPr lang="ru-RU" sz="1400" b="1" i="1">
                <a:solidFill>
                  <a:schemeClr val="hlink"/>
                </a:solidFill>
              </a:rPr>
              <a:t>Правки были и в т.2000, и в т.3000 при сравнении данных о больных (всего) в графах с 4 по 13 с данными о больных-сельских жителях в графах с 14 по 23, изредка появлялись минусы при расчете числа больных-мужчин (гр. 4–5 и гр. 14–15).</a:t>
            </a:r>
          </a:p>
          <a:p>
            <a:pPr marL="0" indent="355600">
              <a:lnSpc>
                <a:spcPct val="90000"/>
              </a:lnSpc>
              <a:buFontTx/>
              <a:buAutoNum type="arabicParenR"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2) В значительной части регионов (до 15-20) по-прежнему появляются «минусы» при расчете абсолютного числа больных-городских жителей. В этом контроле по всем строкам и графоклеткам из т.2000 (и 3000), касающимся больных всех возрастов (гр. с 4 по 13) вычитаются числа больных-сельских жителей (гр. с 14 по 23).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3) В еще большей части регионов впервые по данным за 2012 г., а теперь и по данным за 2013 г. обнаружены «минусы», когда данные т.3000 (больные с впервые в жизни установленным диагнозом) больше данных т.2000 (все больные, обратившиеся за помощью в течение года) по всем категориям больных (больные – всего, больные – сельские жители и городские жители).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4) Встречались расхождения в числах больных, показанных в ф. №10 т.2000 (3000) и числа больных, показанных в ф. №36 в таблицах 2100 и 2110.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5) Довольно часто приходится обращать внимание на то, что ряд диагнозов встречается в таких возрастных группах, в каких их, теоретически рассуждая, не должно быть. К примеру, сосудистая деменция у лиц 0-14, 15-17, 18-19 лет, а легкая форма умственной отсталости впервые выявляется у лиц 20-39, 40-59, 60 лет и старше.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AFCE0-AC93-4DC4-B7AA-5DF66833E2A2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  <a:noFill/>
          <a:ln/>
        </p:spPr>
        <p:txBody>
          <a:bodyPr/>
          <a:lstStyle/>
          <a:p>
            <a:pPr marL="0" indent="355600">
              <a:buFontTx/>
              <a:buNone/>
            </a:pPr>
            <a:r>
              <a:rPr lang="ru-RU" sz="1800" b="1" u="sng">
                <a:solidFill>
                  <a:srgbClr val="005C2A"/>
                </a:solidFill>
              </a:rPr>
              <a:t>Форма №36.</a:t>
            </a:r>
            <a:r>
              <a:rPr lang="ru-RU" sz="1800" b="1">
                <a:solidFill>
                  <a:srgbClr val="005C2A"/>
                </a:solidFill>
              </a:rPr>
              <a:t> </a:t>
            </a:r>
          </a:p>
          <a:p>
            <a:pPr marL="0" indent="355600">
              <a:buFontTx/>
              <a:buNone/>
            </a:pPr>
            <a:endParaRPr lang="ru-RU" sz="1400" b="1">
              <a:solidFill>
                <a:srgbClr val="005C2A"/>
              </a:solidFill>
            </a:endParaRPr>
          </a:p>
          <a:p>
            <a:pPr marL="0" indent="355600">
              <a:buFontTx/>
              <a:buNone/>
            </a:pPr>
            <a:r>
              <a:rPr lang="ru-RU" sz="1400" b="1">
                <a:solidFill>
                  <a:srgbClr val="005C2A"/>
                </a:solidFill>
              </a:rPr>
              <a:t>В этой форме содержатся сведения о движении контингентов больных, получающих и амбулаторную, и стационарную помощь, а также по многим другим вопросам деятельности психиатрических учреждений. Остановимся на некоторых проблемах, возникающих в ходе приема отчетов и на которые мы считаем нужным обратить внимание организаторов психиатрической службы. </a:t>
            </a:r>
          </a:p>
          <a:p>
            <a:pPr marL="0" indent="355600"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1) Уже заметно реже, но встречаются случаи нарушения межгодового движения числа больных по таблицам 2100 и 2110 (движение контингентов больных). </a:t>
            </a:r>
          </a:p>
          <a:p>
            <a:pPr marL="0" indent="355600"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 Также встречаются случаи нарушения движения больных в стационарах по таблице 2300. По этим таблицам неукоснительно должен соблюдаться порядок движения больных.</a:t>
            </a:r>
          </a:p>
          <a:p>
            <a:pPr marL="0" indent="355600"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2) Числа больных, получивших законченный курс лечения/реабилитации бригадным методом, показываются в тт. 2120, 2320 и 2210. Число больных, показанных в т.2120, должны быть или равны, или несколько больше числа больных, показанных в т.2210 по стр.1 (медицинские психологи в АПУ), по  </a:t>
            </a:r>
            <a:r>
              <a:rPr lang="en-US" sz="1400" b="1" i="1">
                <a:solidFill>
                  <a:schemeClr val="hlink"/>
                </a:solidFill>
                <a:cs typeface="Arial" charset="0"/>
              </a:rPr>
              <a:t>∑</a:t>
            </a:r>
            <a:r>
              <a:rPr lang="ru-RU" sz="1400" b="1" i="1">
                <a:solidFill>
                  <a:schemeClr val="hlink"/>
                </a:solidFill>
                <a:cs typeface="Arial" charset="0"/>
              </a:rPr>
              <a:t>граф 7 + 8 (помощь оказана в составе бригады специалистов и в составе психосоциальных групп). Также число больных, показанных в т.2320, должны быть или равны, или несколько больше числа больных, показанных в т.2210 по стр. 4 (медицинские психологи в стационарах, по ∑граф 7 + 8) . </a:t>
            </a:r>
          </a:p>
          <a:p>
            <a:pPr marL="0" indent="355600"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20160-4BA6-4AC8-AB27-0EBAC856764B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355600"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3) Большие расхождения по-прежнему возникают в ряде регионов в случаях, когда число больных трудоспособного возраста, показанных в т.2120 в гр.2, мы сравниваем с возможным числом больных трудоспособного возраста, рассчитанным по данным ф.10 т.2000, гр.6-10. Иногда «недопоказ» числа больных трудоспособного возраста достигает 15-20 и более % по сравнению с числом больных, показанных в т.2120 гр.2.</a:t>
            </a:r>
          </a:p>
          <a:p>
            <a:pPr marL="0" indent="355600"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4) По данным т.2200 мы рассчитываем показатели нагрузки по числу посещений и числу больных, приходящихся на 1 занятую должность врача-психиатра и психотерапевта, работающего по участковому принципу. В случаях, когда число посещений превышает примерно 5000, а число больных выходит за пределы 600 человек на 1 занятую должность, просим передать руководству регионов по психиатрии, что нагрузки завышены, что может довольно негативно сказаться на помощи больным. Высокие нагрузки преобладают почти в 2/3 регионов страны. Повышенные нагрузки в большей половине регионов имели место и среди специалистов с немедицинским образованием.</a:t>
            </a:r>
          </a:p>
          <a:p>
            <a:pPr marL="0" indent="355600"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5) Довольно часто при анализе движения контингентов больных по группам расстройств выявляется, что отсутствуют диагностические переходы. То есть в течение года ни одному больному, взятому впервые под наблюдение в предшествующем году, диагноз не был уточнен или пересмотрен, что мало вероятно. На это также следует обращать внимание.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5C2B4-465F-416D-8D08-1F7B2B2FD985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 algn="ctr"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005C2A"/>
                </a:solidFill>
              </a:rPr>
              <a:t>Межформенный контроль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2000" b="1">
              <a:solidFill>
                <a:srgbClr val="005C2A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1.</a:t>
            </a:r>
            <a:r>
              <a:rPr lang="ru-RU" sz="1400" b="1" i="1" u="sng">
                <a:solidFill>
                  <a:schemeClr val="hlink"/>
                </a:solidFill>
              </a:rPr>
              <a:t> Формы №12, 10, 36.</a:t>
            </a:r>
            <a:r>
              <a:rPr lang="ru-RU" sz="1400" b="1" i="1">
                <a:solidFill>
                  <a:schemeClr val="hlink"/>
                </a:solidFill>
              </a:rPr>
              <a:t> В 7 регионах заметно различались сведения о контингентах больных, показанных в этих формах, в основном в фф. №10, 36 сведения были больше, чем в ф. №12, чего не должно быть.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2. </a:t>
            </a:r>
            <a:r>
              <a:rPr lang="ru-RU" sz="1400" b="1" i="1" u="sng">
                <a:solidFill>
                  <a:schemeClr val="hlink"/>
                </a:solidFill>
              </a:rPr>
              <a:t>Формы №14 и 36</a:t>
            </a:r>
            <a:r>
              <a:rPr lang="ru-RU" sz="1400" b="1" i="1">
                <a:solidFill>
                  <a:schemeClr val="hlink"/>
                </a:solidFill>
              </a:rPr>
              <a:t>. В 10 регионах также заметно различались сведения о числе выписанных из ПБ. В ф. №36 число выписанных было больше, чем в ф. №14 чего не должно быть. Также в ряде регионов разошлись сведения об умерших непосредственно от психического расстройства.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3. </a:t>
            </a:r>
            <a:r>
              <a:rPr lang="ru-RU" sz="1400" b="1" i="1" u="sng">
                <a:solidFill>
                  <a:schemeClr val="hlink"/>
                </a:solidFill>
              </a:rPr>
              <a:t>Формы №19 и 36</a:t>
            </a:r>
            <a:r>
              <a:rPr lang="ru-RU" sz="1400" b="1" i="1">
                <a:solidFill>
                  <a:schemeClr val="hlink"/>
                </a:solidFill>
              </a:rPr>
              <a:t>. В 15 регионах были расхождения между числами детей-инвалидов по психическому заболеванию: в одних случаях числа больных (всего) были больше в ф. №19, но при этом числа инвалидов вследствие умственной отсталости были меньше, чем в ф. №36. В других случаях число инвалидов было больше в ф. №36 по сравнению с ф. №19, чего ни как не должно быть.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  <a:p>
            <a:pPr marL="0" indent="355600">
              <a:lnSpc>
                <a:spcPct val="90000"/>
              </a:lnSpc>
              <a:buFontTx/>
              <a:buNone/>
            </a:pPr>
            <a:r>
              <a:rPr lang="ru-RU" sz="1400" b="1" i="1">
                <a:solidFill>
                  <a:schemeClr val="hlink"/>
                </a:solidFill>
              </a:rPr>
              <a:t>4. </a:t>
            </a:r>
            <a:r>
              <a:rPr lang="ru-RU" sz="1400" b="1" i="1" u="sng">
                <a:solidFill>
                  <a:schemeClr val="hlink"/>
                </a:solidFill>
              </a:rPr>
              <a:t>Формы №47 и 36</a:t>
            </a:r>
            <a:r>
              <a:rPr lang="ru-RU" sz="1400" b="1" i="1">
                <a:solidFill>
                  <a:schemeClr val="hlink"/>
                </a:solidFill>
              </a:rPr>
              <a:t>. Этот контроль теперь стал непредсказуемым, поскольку часть детей, госпитализированных на психоневрологические койки для детей, входящих в состав неврологических коек для детей, если эти койки функционируют в ПБ, в ф. №47 показываться как госпитализированные на психоневрологические койки в составе неврологических коек, а в ф. №36 эти дети показываются в общем числе госпитализированных детей. Поэтому при сравнении чисел госпитализированных детей 0-17 лет в фф. №47 и 36 нужно учитывать эти нюансы.   </a:t>
            </a:r>
          </a:p>
          <a:p>
            <a:pPr marL="0" indent="355600">
              <a:lnSpc>
                <a:spcPct val="90000"/>
              </a:lnSpc>
              <a:buFontTx/>
              <a:buNone/>
            </a:pPr>
            <a:endParaRPr lang="ru-RU" sz="1400" b="1" i="1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rgbClr val="005C2A"/>
                </a:solidFill>
              </a:rPr>
              <a:t>СПАСИБО  ЗА 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A53855-709D-432D-8D34-99C58BB87B5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1488" y="285750"/>
            <a:ext cx="8215312" cy="438150"/>
          </a:xfrm>
        </p:spPr>
        <p:txBody>
          <a:bodyPr/>
          <a:lstStyle/>
          <a:p>
            <a:pPr eaLnBrk="1" hangingPunct="1"/>
            <a:r>
              <a:rPr lang="ru-RU" sz="1600" b="1"/>
              <a:t>Сеть психиатрических учреждений</a:t>
            </a:r>
          </a:p>
        </p:txBody>
      </p:sp>
      <p:graphicFrame>
        <p:nvGraphicFramePr>
          <p:cNvPr id="15362" name="Содержимое 2"/>
          <p:cNvGraphicFramePr>
            <a:graphicFrameLocks noGrp="1"/>
          </p:cNvGraphicFramePr>
          <p:nvPr>
            <p:ph idx="4294967295"/>
          </p:nvPr>
        </p:nvGraphicFramePr>
        <p:xfrm>
          <a:off x="4449763" y="498475"/>
          <a:ext cx="2928937" cy="3048000"/>
        </p:xfrm>
        <a:graphic>
          <a:graphicData uri="http://schemas.openxmlformats.org/presentationml/2006/ole">
            <p:oleObj spid="_x0000_s15362" r:id="rId3" imgW="2926334" imgH="3048264" progId="Excel.Chart.8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000250" y="569913"/>
          <a:ext cx="2705100" cy="2765425"/>
        </p:xfrm>
        <a:graphic>
          <a:graphicData uri="http://schemas.openxmlformats.org/presentationml/2006/ole">
            <p:oleObj spid="_x0000_s15363" r:id="rId4" imgW="2706859" imgH="2761727" progId="Excel.Chart.8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/>
          </p:cNvGraphicFramePr>
          <p:nvPr/>
        </p:nvGraphicFramePr>
        <p:xfrm>
          <a:off x="6664325" y="449263"/>
          <a:ext cx="2732088" cy="3101975"/>
        </p:xfrm>
        <a:graphic>
          <a:graphicData uri="http://schemas.openxmlformats.org/presentationml/2006/ole">
            <p:oleObj spid="_x0000_s15364" r:id="rId5" imgW="2731245" imgH="3103133" progId="Excel.Chart.8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352550" y="3592513"/>
          <a:ext cx="2873375" cy="3316287"/>
        </p:xfrm>
        <a:graphic>
          <a:graphicData uri="http://schemas.openxmlformats.org/presentationml/2006/ole">
            <p:oleObj spid="_x0000_s15365" r:id="rId6" imgW="2871465" imgH="3316511" progId="Excel.Chart.8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5384800" y="3592513"/>
          <a:ext cx="2873375" cy="3316287"/>
        </p:xfrm>
        <a:graphic>
          <a:graphicData uri="http://schemas.openxmlformats.org/presentationml/2006/ole">
            <p:oleObj spid="_x0000_s15366" r:id="rId7" imgW="2877561" imgH="3316511" progId="Excel.Chart.8">
              <p:embed/>
            </p:oleObj>
          </a:graphicData>
        </a:graphic>
      </p:graphicFrame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252413" y="620713"/>
            <a:ext cx="2603501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0398B-11E8-41B6-83DB-7551EA7A0923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ru-RU" sz="2000" b="1"/>
              <a:t>Коечный фонд и его использование</a:t>
            </a:r>
            <a:endParaRPr lang="ru-RU" sz="2000"/>
          </a:p>
        </p:txBody>
      </p:sp>
      <p:sp>
        <p:nvSpPr>
          <p:cNvPr id="16386" name="Текст 2"/>
          <p:cNvSpPr>
            <a:spLocks noGrp="1"/>
          </p:cNvSpPr>
          <p:nvPr>
            <p:ph type="body" idx="4294967295"/>
          </p:nvPr>
        </p:nvSpPr>
        <p:spPr>
          <a:xfrm>
            <a:off x="357188" y="928688"/>
            <a:ext cx="4040187" cy="357187"/>
          </a:xfrm>
        </p:spPr>
        <p:txBody>
          <a:bodyPr anchor="b"/>
          <a:lstStyle/>
          <a:p>
            <a:pPr marL="0" indent="0" algn="ctr">
              <a:buFontTx/>
              <a:buNone/>
            </a:pPr>
            <a:r>
              <a:rPr lang="ru-RU" sz="2000" b="1"/>
              <a:t>2005 г.</a:t>
            </a:r>
          </a:p>
        </p:txBody>
      </p:sp>
      <p:sp>
        <p:nvSpPr>
          <p:cNvPr id="16387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645025" y="928688"/>
            <a:ext cx="4041775" cy="714375"/>
          </a:xfrm>
        </p:spPr>
        <p:txBody>
          <a:bodyPr anchor="b"/>
          <a:lstStyle/>
          <a:p>
            <a:pPr marL="0" indent="0" algn="ctr">
              <a:buFontTx/>
              <a:buNone/>
            </a:pPr>
            <a:r>
              <a:rPr lang="ru-RU" sz="2000" b="1"/>
              <a:t>2013 г.</a:t>
            </a:r>
          </a:p>
          <a:p>
            <a:pPr marL="0" indent="0" algn="ctr">
              <a:buFontTx/>
              <a:buNone/>
            </a:pPr>
            <a:endParaRPr lang="ru-RU" sz="2000" b="1"/>
          </a:p>
        </p:txBody>
      </p:sp>
      <p:graphicFrame>
        <p:nvGraphicFramePr>
          <p:cNvPr id="16388" name="Содержимое 11"/>
          <p:cNvGraphicFramePr>
            <a:graphicFrameLocks noGrp="1"/>
          </p:cNvGraphicFramePr>
          <p:nvPr>
            <p:ph sz="half" idx="4294967295"/>
          </p:nvPr>
        </p:nvGraphicFramePr>
        <p:xfrm>
          <a:off x="449263" y="1235075"/>
          <a:ext cx="4141787" cy="4052888"/>
        </p:xfrm>
        <a:graphic>
          <a:graphicData uri="http://schemas.openxmlformats.org/presentationml/2006/ole">
            <p:oleObj spid="_x0000_s16388" r:id="rId3" imgW="4139543" imgH="4048095" progId="Excel.Chart.8">
              <p:embed/>
            </p:oleObj>
          </a:graphicData>
        </a:graphic>
      </p:graphicFrame>
      <p:graphicFrame>
        <p:nvGraphicFramePr>
          <p:cNvPr id="16389" name="Содержимое 11"/>
          <p:cNvGraphicFramePr>
            <a:graphicFrameLocks noGrp="1"/>
          </p:cNvGraphicFramePr>
          <p:nvPr>
            <p:ph sz="quarter" idx="4294967295"/>
          </p:nvPr>
        </p:nvGraphicFramePr>
        <p:xfrm>
          <a:off x="3635375" y="1196975"/>
          <a:ext cx="5000625" cy="4052888"/>
        </p:xfrm>
        <a:graphic>
          <a:graphicData uri="http://schemas.openxmlformats.org/presentationml/2006/ole">
            <p:oleObj spid="_x0000_s16389" r:id="rId4" imgW="4999153" imgH="4054191" progId="Excel.Chart.8">
              <p:embed/>
            </p:oleObj>
          </a:graphicData>
        </a:graphic>
      </p:graphicFrame>
      <p:graphicFrame>
        <p:nvGraphicFramePr>
          <p:cNvPr id="16421" name="Group 37"/>
          <p:cNvGraphicFramePr>
            <a:graphicFrameLocks noGrp="1"/>
          </p:cNvGraphicFramePr>
          <p:nvPr/>
        </p:nvGraphicFramePr>
        <p:xfrm>
          <a:off x="357188" y="5572125"/>
          <a:ext cx="8258175" cy="334963"/>
        </p:xfrm>
        <a:graphic>
          <a:graphicData uri="http://schemas.openxmlformats.org/drawingml/2006/table">
            <a:tbl>
              <a:tblPr/>
              <a:tblGrid>
                <a:gridCol w="4129087"/>
                <a:gridCol w="4129088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Всего коек          161748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143612 (-18136; 11,2%)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422" name="Group 38"/>
          <p:cNvGraphicFramePr>
            <a:graphicFrameLocks noGrp="1"/>
          </p:cNvGraphicFramePr>
          <p:nvPr/>
        </p:nvGraphicFramePr>
        <p:xfrm>
          <a:off x="357188" y="6286500"/>
          <a:ext cx="8258175" cy="334963"/>
        </p:xfrm>
        <a:graphic>
          <a:graphicData uri="http://schemas.openxmlformats.org/drawingml/2006/table">
            <a:tbl>
              <a:tblPr/>
              <a:tblGrid>
                <a:gridCol w="4129087"/>
                <a:gridCol w="4129088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 дня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328 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Содержимое 8"/>
          <p:cNvGraphicFramePr>
            <a:graphicFrameLocks/>
          </p:cNvGraphicFramePr>
          <p:nvPr/>
        </p:nvGraphicFramePr>
        <p:xfrm>
          <a:off x="357188" y="5929313"/>
          <a:ext cx="8258175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Среднее число дней занятости койки в году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CC50F-7B7A-4B86-BC52-9935F6320F97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740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ru-RU" sz="2400" b="1"/>
              <a:t>Кадры врачей - психиатров</a:t>
            </a:r>
          </a:p>
        </p:txBody>
      </p:sp>
      <p:graphicFrame>
        <p:nvGraphicFramePr>
          <p:cNvPr id="17410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-50800" y="749300"/>
          <a:ext cx="3816350" cy="6159500"/>
        </p:xfrm>
        <a:graphic>
          <a:graphicData uri="http://schemas.openxmlformats.org/presentationml/2006/ole">
            <p:oleObj spid="_x0000_s17410" r:id="rId3" imgW="3816427" imgH="6157494" progId="Excel.Chart.8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449763" y="990600"/>
          <a:ext cx="3959225" cy="5934075"/>
        </p:xfrm>
        <a:graphic>
          <a:graphicData uri="http://schemas.openxmlformats.org/presentationml/2006/ole">
            <p:oleObj spid="_x0000_s17411" r:id="rId4" imgW="3956647" imgH="5931922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44443B-8425-4AA9-95EC-65EF3A55A2F9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843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39737"/>
          </a:xfrm>
        </p:spPr>
        <p:txBody>
          <a:bodyPr/>
          <a:lstStyle/>
          <a:p>
            <a:pPr eaLnBrk="1" hangingPunct="1"/>
            <a:r>
              <a:rPr lang="ru-RU" sz="2400" b="1"/>
              <a:t>Кадры врачей - психотерапевтов</a:t>
            </a:r>
          </a:p>
        </p:txBody>
      </p:sp>
      <p:graphicFrame>
        <p:nvGraphicFramePr>
          <p:cNvPr id="1843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-50800" y="877888"/>
          <a:ext cx="4745038" cy="6045200"/>
        </p:xfrm>
        <a:graphic>
          <a:graphicData uri="http://schemas.openxmlformats.org/presentationml/2006/ole">
            <p:oleObj spid="_x0000_s18434" r:id="rId3" imgW="4743099" imgH="6047756" progId="Excel.Chart.8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760913" y="735013"/>
          <a:ext cx="3933825" cy="6673850"/>
        </p:xfrm>
        <a:graphic>
          <a:graphicData uri="http://schemas.openxmlformats.org/presentationml/2006/ole">
            <p:oleObj spid="_x0000_s18435" r:id="rId4" imgW="3932261" imgH="6669602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B5C66-9142-4401-B793-B383955BF620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55302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000"/>
              <a:t>Занятые должности лиц с немедицинским образованием</a:t>
            </a:r>
          </a:p>
        </p:txBody>
      </p:sp>
      <p:graphicFrame>
        <p:nvGraphicFramePr>
          <p:cNvPr id="55303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92638" y="1074738"/>
          <a:ext cx="3943350" cy="5665787"/>
        </p:xfrm>
        <a:graphic>
          <a:graphicData uri="http://schemas.openxmlformats.org/presentationml/2006/ole">
            <p:oleObj spid="_x0000_s55303" r:id="rId3" imgW="3944454" imgH="5669771" progId="Excel.Chart.8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116013" y="1341438"/>
          <a:ext cx="3168650" cy="6726237"/>
        </p:xfrm>
        <a:graphic>
          <a:graphicData uri="http://schemas.openxmlformats.org/presentationml/2006/ole">
            <p:oleObj spid="_x0000_s55301" name="Лист" r:id="rId4" imgW="2545003" imgH="5402559" progId="">
              <p:embed/>
            </p:oleObj>
          </a:graphicData>
        </a:graphic>
      </p:graphicFrame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1116013" y="1341438"/>
          <a:ext cx="3168650" cy="6726237"/>
        </p:xfrm>
        <a:graphic>
          <a:graphicData uri="http://schemas.openxmlformats.org/presentationml/2006/ole">
            <p:oleObj spid="_x0000_s55305" name="Лист" r:id="rId5" imgW="2545003" imgH="540255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C1A5D-2B5E-4CAE-9C55-AFFC1B00E3CD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56321" name="Rectangle 46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en-US" sz="2400"/>
              <a:t>I. </a:t>
            </a:r>
            <a:r>
              <a:rPr lang="ru-RU" sz="2400"/>
              <a:t>Распространенность психических расстройств в населении Российской Федерации</a:t>
            </a:r>
          </a:p>
        </p:txBody>
      </p:sp>
      <p:graphicFrame>
        <p:nvGraphicFramePr>
          <p:cNvPr id="56406" name="Group 86"/>
          <p:cNvGraphicFramePr>
            <a:graphicFrameLocks noGrp="1"/>
          </p:cNvGraphicFramePr>
          <p:nvPr>
            <p:ph idx="4294967295"/>
          </p:nvPr>
        </p:nvGraphicFramePr>
        <p:xfrm>
          <a:off x="539750" y="1268413"/>
          <a:ext cx="8229600" cy="4560887"/>
        </p:xfrm>
        <a:graphic>
          <a:graphicData uri="http://schemas.openxmlformats.org/drawingml/2006/table">
            <a:tbl>
              <a:tblPr/>
              <a:tblGrid>
                <a:gridCol w="1974850"/>
                <a:gridCol w="688975"/>
                <a:gridCol w="609600"/>
                <a:gridCol w="717550"/>
                <a:gridCol w="717550"/>
                <a:gridCol w="717550"/>
                <a:gridCol w="534988"/>
                <a:gridCol w="593725"/>
                <a:gridCol w="579437"/>
                <a:gridCol w="581025"/>
                <a:gridCol w="514350"/>
              </a:tblGrid>
              <a:tr h="2317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42900" marR="9525" marT="952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2013/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(в %)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Число больных, обратившихся за помощью (тыс.человек)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4223,7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4251,6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4250,0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4226,9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4215,0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4187,9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4135,1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4089,4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4097,9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общей заболеваемости (на 100 тыс. человек населения)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2966,6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2972,1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2976,1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2961,2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2952,0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2931,7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2892,5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2855,7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2855,6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Число больных с впервые в жизни установленным диагнозом психического расстройства (тыс.человек)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552,8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536,1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513,5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506,9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508,4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498,9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479,7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469,7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459,0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91,5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первичной заболеваемости (на 100 тыс. человек населения)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388,3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374,8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359,6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355,1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356,1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349,2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335,6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328,0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319,8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91,3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BB46C-5DA0-4CE3-8D17-9404DC3B4539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9438" y="331788"/>
            <a:ext cx="7931150" cy="641350"/>
          </a:xfrm>
        </p:spPr>
        <p:txBody>
          <a:bodyPr/>
          <a:lstStyle/>
          <a:p>
            <a:pPr eaLnBrk="1" hangingPunct="1"/>
            <a:r>
              <a:rPr lang="ru-RU" sz="2400"/>
              <a:t>Показатели госпитализации</a:t>
            </a:r>
          </a:p>
        </p:txBody>
      </p:sp>
      <p:graphicFrame>
        <p:nvGraphicFramePr>
          <p:cNvPr id="57346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4950" y="1020763"/>
          <a:ext cx="4316413" cy="5291137"/>
        </p:xfrm>
        <a:graphic>
          <a:graphicData uri="http://schemas.openxmlformats.org/presentationml/2006/ole">
            <p:oleObj spid="_x0000_s57346" r:id="rId3" imgW="4316342" imgH="5291787" progId="Excel.Chart.8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735513" y="1020763"/>
          <a:ext cx="4135437" cy="5626100"/>
        </p:xfrm>
        <a:graphic>
          <a:graphicData uri="http://schemas.openxmlformats.org/presentationml/2006/ole">
            <p:oleObj spid="_x0000_s57347" r:id="rId4" imgW="4133446" imgH="5627096" progId="Excel.Char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3835</TotalTime>
  <Words>2839</Words>
  <Application>Microsoft Office PowerPoint</Application>
  <PresentationFormat>Экран (4:3)</PresentationFormat>
  <Paragraphs>706</Paragraphs>
  <Slides>29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1_Оформление по умолчанию</vt:lpstr>
      <vt:lpstr>Лист</vt:lpstr>
      <vt:lpstr>Worksheet</vt:lpstr>
      <vt:lpstr>Диаграмма Microsoft Excel</vt:lpstr>
      <vt:lpstr>Слайд 1</vt:lpstr>
      <vt:lpstr>РАЗДЕЛ  1</vt:lpstr>
      <vt:lpstr>Сеть психиатрических учреждений</vt:lpstr>
      <vt:lpstr>Коечный фонд и его использование</vt:lpstr>
      <vt:lpstr>Кадры врачей - психиатров</vt:lpstr>
      <vt:lpstr>Кадры врачей - психотерапевтов</vt:lpstr>
      <vt:lpstr>Занятые должности лиц с немедицинским образованием</vt:lpstr>
      <vt:lpstr>I. Распространенность психических расстройств в населении Российской Федерации</vt:lpstr>
      <vt:lpstr>Показатели госпитализации</vt:lpstr>
      <vt:lpstr>Показатели инвалидизации</vt:lpstr>
      <vt:lpstr>Структура больных – инвалидов по психическому заболеванию в 2013 г. по крупным группам психических расстройств</vt:lpstr>
      <vt:lpstr>Структура больных – инвалидов по психическому заболеванию в 2013 г. по группам инвалидности</vt:lpstr>
      <vt:lpstr>Слайд 13</vt:lpstr>
      <vt:lpstr>Слайд 14</vt:lpstr>
      <vt:lpstr>РАЗДЕЛ   2</vt:lpstr>
      <vt:lpstr> Оценка качества отчетов по формам №№10 и 36 по психиатрии за 2013 г. и о дополнениях, внесенных в фф. №10 и 36 в 2014 г.  Н.А.Творогова, Л.Н.Авдеева, Т.А.Николаева, О.В.Сидорюк   </vt:lpstr>
      <vt:lpstr>Слайд 17</vt:lpstr>
      <vt:lpstr>Слайд 18</vt:lpstr>
      <vt:lpstr>Слайд 19</vt:lpstr>
      <vt:lpstr>Продолжение таблицы 1</vt:lpstr>
      <vt:lpstr>Перечень таблиц (в ф. №36), в которые были внесены корректировки в тех или иных регионах РФ в 2013 г.</vt:lpstr>
      <vt:lpstr>Продолжение таблицы 2</vt:lpstr>
      <vt:lpstr>Продолжение таблицы 2</vt:lpstr>
      <vt:lpstr>Продолжение таблицы 2</vt:lpstr>
      <vt:lpstr>Слайд 25</vt:lpstr>
      <vt:lpstr>Слайд 26</vt:lpstr>
      <vt:lpstr>Слайд 27</vt:lpstr>
      <vt:lpstr>Слайд 28</vt:lpstr>
      <vt:lpstr>СПАСИБО 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ЛИЛЯ</cp:lastModifiedBy>
  <cp:revision>340</cp:revision>
  <dcterms:created xsi:type="dcterms:W3CDTF">2009-09-21T08:00:02Z</dcterms:created>
  <dcterms:modified xsi:type="dcterms:W3CDTF">2014-11-24T16:24:23Z</dcterms:modified>
</cp:coreProperties>
</file>